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332" r:id="rId5"/>
    <p:sldId id="355" r:id="rId6"/>
    <p:sldId id="339" r:id="rId7"/>
    <p:sldId id="356" r:id="rId8"/>
    <p:sldId id="357" r:id="rId9"/>
    <p:sldId id="358" r:id="rId10"/>
    <p:sldId id="366" r:id="rId11"/>
    <p:sldId id="361" r:id="rId12"/>
    <p:sldId id="359" r:id="rId13"/>
    <p:sldId id="362" r:id="rId14"/>
    <p:sldId id="360" r:id="rId15"/>
    <p:sldId id="363" r:id="rId16"/>
    <p:sldId id="364" r:id="rId17"/>
    <p:sldId id="365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Authentication, Access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Second, the </a:t>
            </a:r>
            <a:r>
              <a:rPr lang="en-US" dirty="0" smtClean="0">
                <a:latin typeface="+mj-lt"/>
                <a:cs typeface="Arial"/>
              </a:rPr>
              <a:t>service must </a:t>
            </a:r>
            <a:r>
              <a:rPr lang="en-US" dirty="0">
                <a:latin typeface="+mj-lt"/>
                <a:cs typeface="Arial"/>
              </a:rPr>
              <a:t>assure that the connection is not interfered with in such a way that a </a:t>
            </a:r>
            <a:r>
              <a:rPr lang="en-US" dirty="0" smtClean="0">
                <a:latin typeface="+mj-lt"/>
                <a:cs typeface="Arial"/>
              </a:rPr>
              <a:t>third party </a:t>
            </a:r>
            <a:r>
              <a:rPr lang="en-US" dirty="0">
                <a:latin typeface="+mj-lt"/>
                <a:cs typeface="Arial"/>
              </a:rPr>
              <a:t>can masquerade as one of the two legitimate parties for the purposes </a:t>
            </a:r>
            <a:r>
              <a:rPr lang="en-US" dirty="0" smtClean="0">
                <a:latin typeface="+mj-lt"/>
                <a:cs typeface="Arial"/>
              </a:rPr>
              <a:t>of unauthorized transmission or reception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6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Two specific authentication services are defined in X.800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>
                <a:latin typeface="+mj-lt"/>
                <a:cs typeface="Arial"/>
              </a:rPr>
              <a:t>Peer entity authentication</a:t>
            </a:r>
          </a:p>
          <a:p>
            <a:r>
              <a:rPr lang="en-US" dirty="0">
                <a:latin typeface="+mj-lt"/>
                <a:cs typeface="Arial"/>
              </a:rPr>
              <a:t>Data origin </a:t>
            </a:r>
            <a:r>
              <a:rPr lang="en-US" dirty="0" smtClean="0">
                <a:latin typeface="+mj-lt"/>
                <a:cs typeface="Arial"/>
              </a:rPr>
              <a:t>authentication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81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Peer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entity Authentication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Provides </a:t>
            </a:r>
            <a:r>
              <a:rPr lang="en-US" dirty="0">
                <a:latin typeface="+mj-lt"/>
                <a:cs typeface="Arial"/>
              </a:rPr>
              <a:t>for the corroboration of the </a:t>
            </a:r>
            <a:r>
              <a:rPr lang="en-US" dirty="0" smtClean="0">
                <a:latin typeface="+mj-lt"/>
                <a:cs typeface="Arial"/>
              </a:rPr>
              <a:t>identity of </a:t>
            </a:r>
            <a:r>
              <a:rPr lang="en-US" dirty="0">
                <a:latin typeface="+mj-lt"/>
                <a:cs typeface="Arial"/>
              </a:rPr>
              <a:t>a peer entity in an </a:t>
            </a:r>
            <a:r>
              <a:rPr lang="en-US" dirty="0" smtClean="0">
                <a:latin typeface="+mj-lt"/>
                <a:cs typeface="Arial"/>
              </a:rPr>
              <a:t>association.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2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It’s </a:t>
            </a:r>
            <a:r>
              <a:rPr lang="en-US" dirty="0">
                <a:latin typeface="+mj-lt"/>
                <a:cs typeface="Arial"/>
              </a:rPr>
              <a:t>provided </a:t>
            </a:r>
            <a:r>
              <a:rPr lang="en-US" dirty="0" smtClean="0">
                <a:latin typeface="+mj-lt"/>
                <a:cs typeface="Arial"/>
              </a:rPr>
              <a:t>for use at </a:t>
            </a:r>
            <a:r>
              <a:rPr lang="en-US" dirty="0">
                <a:latin typeface="+mj-lt"/>
                <a:cs typeface="Arial"/>
              </a:rPr>
              <a:t>establishment </a:t>
            </a:r>
            <a:r>
              <a:rPr lang="en-US" dirty="0" smtClean="0">
                <a:latin typeface="+mj-lt"/>
                <a:cs typeface="Arial"/>
              </a:rPr>
              <a:t>of </a:t>
            </a:r>
            <a:r>
              <a:rPr lang="en-US" dirty="0" smtClean="0">
                <a:latin typeface="+mj-lt"/>
                <a:cs typeface="Arial"/>
              </a:rPr>
              <a:t>or during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data transfer phase </a:t>
            </a:r>
            <a:r>
              <a:rPr lang="en-US" dirty="0" smtClean="0">
                <a:latin typeface="+mj-lt"/>
                <a:cs typeface="Arial"/>
              </a:rPr>
              <a:t>of a connection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</a:t>
            </a:r>
            <a:r>
              <a:rPr lang="en-US" dirty="0" smtClean="0">
                <a:latin typeface="+mj-lt"/>
                <a:cs typeface="Arial"/>
              </a:rPr>
              <a:t>rovides </a:t>
            </a:r>
            <a:r>
              <a:rPr lang="en-US" dirty="0">
                <a:latin typeface="+mj-lt"/>
                <a:cs typeface="Arial"/>
              </a:rPr>
              <a:t>confidence that an entity is </a:t>
            </a:r>
            <a:r>
              <a:rPr lang="en-US" dirty="0" smtClean="0">
                <a:latin typeface="+mj-lt"/>
                <a:cs typeface="Arial"/>
              </a:rPr>
              <a:t>neither performing a </a:t>
            </a:r>
            <a:r>
              <a:rPr lang="en-US" dirty="0">
                <a:latin typeface="+mj-lt"/>
                <a:cs typeface="Arial"/>
              </a:rPr>
              <a:t>masquerade </a:t>
            </a:r>
            <a:r>
              <a:rPr lang="en-US" dirty="0" smtClean="0">
                <a:latin typeface="+mj-lt"/>
                <a:cs typeface="Arial"/>
              </a:rPr>
              <a:t>nor </a:t>
            </a:r>
            <a:r>
              <a:rPr lang="en-US" dirty="0">
                <a:latin typeface="+mj-lt"/>
                <a:cs typeface="Arial"/>
              </a:rPr>
              <a:t>an unauthorized </a:t>
            </a:r>
            <a:r>
              <a:rPr lang="en-US" dirty="0" smtClean="0">
                <a:latin typeface="+mj-lt"/>
                <a:cs typeface="Arial"/>
              </a:rPr>
              <a:t>replay of a previous connection.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55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Data origin authentication: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Provides </a:t>
            </a:r>
            <a:r>
              <a:rPr lang="en-US" dirty="0">
                <a:latin typeface="+mj-lt"/>
                <a:cs typeface="Arial"/>
              </a:rPr>
              <a:t>for the corroboration of the source of </a:t>
            </a:r>
            <a:r>
              <a:rPr lang="en-US" dirty="0" smtClean="0">
                <a:latin typeface="+mj-lt"/>
                <a:cs typeface="Arial"/>
              </a:rPr>
              <a:t>a data </a:t>
            </a:r>
            <a:r>
              <a:rPr lang="en-US" dirty="0">
                <a:latin typeface="+mj-lt"/>
                <a:cs typeface="Arial"/>
              </a:rPr>
              <a:t>unit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does not provide protection against the duplication or </a:t>
            </a:r>
            <a:r>
              <a:rPr lang="en-US" dirty="0" smtClean="0">
                <a:latin typeface="+mj-lt"/>
                <a:cs typeface="Arial"/>
              </a:rPr>
              <a:t>modification of </a:t>
            </a:r>
            <a:r>
              <a:rPr lang="en-US" dirty="0">
                <a:latin typeface="+mj-lt"/>
                <a:cs typeface="Arial"/>
              </a:rPr>
              <a:t>data units.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4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This type of service supports applications like electronic mail</a:t>
            </a:r>
            <a:r>
              <a:rPr lang="en-US" dirty="0" smtClean="0">
                <a:latin typeface="+mj-lt"/>
                <a:cs typeface="Arial"/>
              </a:rPr>
              <a:t>, where </a:t>
            </a:r>
            <a:r>
              <a:rPr lang="en-US" dirty="0">
                <a:latin typeface="+mj-lt"/>
                <a:cs typeface="Arial"/>
              </a:rPr>
              <a:t>there are no prior interactions between the communicating entities.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9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Access Control: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is the </a:t>
            </a:r>
            <a:r>
              <a:rPr lang="en-US" dirty="0">
                <a:latin typeface="+mj-lt"/>
                <a:cs typeface="Arial"/>
              </a:rPr>
              <a:t>ability to limit and control the access to host systems and applications via communications </a:t>
            </a:r>
            <a:r>
              <a:rPr lang="en-US" dirty="0" smtClean="0">
                <a:latin typeface="+mj-lt"/>
                <a:cs typeface="Arial"/>
              </a:rPr>
              <a:t>links.</a:t>
            </a:r>
            <a:endParaRPr lang="en-US" dirty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17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To </a:t>
            </a:r>
            <a:r>
              <a:rPr lang="en-US" dirty="0">
                <a:latin typeface="+mj-lt"/>
                <a:cs typeface="Arial"/>
              </a:rPr>
              <a:t>achieve this, each entity trying to gain access must first be </a:t>
            </a:r>
            <a:r>
              <a:rPr lang="en-US" dirty="0" smtClean="0">
                <a:latin typeface="+mj-lt"/>
                <a:cs typeface="Arial"/>
              </a:rPr>
              <a:t>identified</a:t>
            </a:r>
            <a:r>
              <a:rPr lang="en-US" dirty="0">
                <a:latin typeface="+mj-lt"/>
                <a:cs typeface="Arial"/>
              </a:rPr>
              <a:t>, or authenticated, so that access rights can be tailored to the </a:t>
            </a:r>
            <a:r>
              <a:rPr lang="en-US" dirty="0" smtClean="0">
                <a:latin typeface="+mj-lt"/>
                <a:cs typeface="Arial"/>
              </a:rPr>
              <a:t>individual.</a:t>
            </a: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05298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authentication and access </a:t>
            </a:r>
            <a:r>
              <a:rPr lang="en-US" sz="2800" dirty="0">
                <a:cs typeface="Arial" pitchFamily="34" charset="0"/>
              </a:rPr>
              <a:t>control </a:t>
            </a:r>
            <a:r>
              <a:rPr lang="en-US" sz="2800" dirty="0" smtClean="0">
                <a:cs typeface="Arial" pitchFamily="34" charset="0"/>
              </a:rPr>
              <a:t>services.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78786" y="1155523"/>
            <a:ext cx="3899157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Services: Defined by X.800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,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 OSI Security Architecture:</a:t>
            </a:r>
            <a:r>
              <a:rPr lang="en-US" b="1" dirty="0" smtClean="0">
                <a:solidFill>
                  <a:srgbClr val="5B0505"/>
                </a:solidFill>
                <a:cs typeface="Arial"/>
              </a:rPr>
              <a:t> </a:t>
            </a:r>
            <a:endParaRPr lang="en-US" b="1" dirty="0">
              <a:solidFill>
                <a:srgbClr val="5B0505"/>
              </a:solidFill>
              <a:cs typeface="Arial"/>
            </a:endParaRPr>
          </a:p>
          <a:p>
            <a:r>
              <a:rPr lang="en-US" dirty="0" smtClean="0"/>
              <a:t>a service </a:t>
            </a:r>
            <a:r>
              <a:rPr lang="en-US" dirty="0"/>
              <a:t>provided by a protocol layer </a:t>
            </a:r>
            <a:r>
              <a:rPr lang="en-US" dirty="0" smtClean="0"/>
              <a:t>of communicating </a:t>
            </a:r>
            <a:r>
              <a:rPr lang="en-US" dirty="0"/>
              <a:t>open systems and that ensures adequate security of the </a:t>
            </a:r>
            <a:r>
              <a:rPr lang="en-US" dirty="0" smtClean="0"/>
              <a:t>systems or </a:t>
            </a:r>
            <a:r>
              <a:rPr lang="en-US" dirty="0"/>
              <a:t>of data transfers.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Defined by RFC 4949:</a:t>
            </a:r>
            <a:endParaRPr lang="en-US" sz="3200" b="1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 processing or communication service </a:t>
            </a:r>
            <a:r>
              <a:rPr lang="en-US" dirty="0" smtClean="0">
                <a:latin typeface="+mj-lt"/>
                <a:cs typeface="Arial"/>
              </a:rPr>
              <a:t>provided </a:t>
            </a:r>
            <a:r>
              <a:rPr lang="en-US" dirty="0">
                <a:latin typeface="+mj-lt"/>
                <a:cs typeface="Arial"/>
              </a:rPr>
              <a:t>by a system to give a specific kind of protection to system </a:t>
            </a:r>
            <a:r>
              <a:rPr lang="en-US" dirty="0" smtClean="0">
                <a:latin typeface="+mj-lt"/>
                <a:cs typeface="Arial"/>
              </a:rPr>
              <a:t>resources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06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S</a:t>
            </a:r>
            <a:r>
              <a:rPr lang="en-US" dirty="0" smtClean="0">
                <a:latin typeface="+mj-lt"/>
                <a:cs typeface="Arial"/>
              </a:rPr>
              <a:t>ecurity </a:t>
            </a:r>
            <a:r>
              <a:rPr lang="en-US" dirty="0">
                <a:latin typeface="+mj-lt"/>
                <a:cs typeface="Arial"/>
              </a:rPr>
              <a:t>services implement security policies and are implemented by </a:t>
            </a:r>
            <a:r>
              <a:rPr lang="en-US" dirty="0" smtClean="0">
                <a:latin typeface="+mj-lt"/>
                <a:cs typeface="Arial"/>
              </a:rPr>
              <a:t>security mechanisms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X.800 Service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Categories: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Authentication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Access control</a:t>
            </a:r>
          </a:p>
          <a:p>
            <a:r>
              <a:rPr lang="en-US" dirty="0">
                <a:latin typeface="+mj-lt"/>
                <a:cs typeface="Arial"/>
              </a:rPr>
              <a:t>Data confidentiality</a:t>
            </a:r>
          </a:p>
          <a:p>
            <a:r>
              <a:rPr lang="en-US" dirty="0">
                <a:latin typeface="+mj-lt"/>
                <a:cs typeface="Arial"/>
              </a:rPr>
              <a:t>Data integrity</a:t>
            </a:r>
          </a:p>
          <a:p>
            <a:r>
              <a:rPr lang="en-US" dirty="0">
                <a:latin typeface="+mj-lt"/>
                <a:cs typeface="Arial"/>
              </a:rPr>
              <a:t>Nonrepudiation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39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Authentication 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C</a:t>
            </a:r>
            <a:r>
              <a:rPr lang="en-US" dirty="0" smtClean="0">
                <a:latin typeface="+mj-lt"/>
                <a:cs typeface="Arial"/>
              </a:rPr>
              <a:t>oncerned </a:t>
            </a:r>
            <a:r>
              <a:rPr lang="en-US" dirty="0">
                <a:latin typeface="+mj-lt"/>
                <a:cs typeface="Arial"/>
              </a:rPr>
              <a:t>with assuring that a communication </a:t>
            </a:r>
            <a:r>
              <a:rPr lang="en-US" dirty="0" smtClean="0">
                <a:latin typeface="+mj-lt"/>
                <a:cs typeface="Arial"/>
              </a:rPr>
              <a:t>is authentic.</a:t>
            </a:r>
          </a:p>
          <a:p>
            <a:r>
              <a:rPr lang="en-US" dirty="0">
                <a:latin typeface="+mj-lt"/>
                <a:cs typeface="Arial"/>
              </a:rPr>
              <a:t>In the case of a single message, assures the recipient that the message is from the source that it claims to be </a:t>
            </a:r>
            <a:r>
              <a:rPr lang="en-US" dirty="0" smtClean="0">
                <a:latin typeface="+mj-lt"/>
                <a:cs typeface="Arial"/>
              </a:rPr>
              <a:t>from.</a:t>
            </a:r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37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In the case of </a:t>
            </a:r>
            <a:r>
              <a:rPr lang="en-US" dirty="0" smtClean="0">
                <a:latin typeface="+mj-lt"/>
                <a:cs typeface="Arial"/>
              </a:rPr>
              <a:t>an ongoing </a:t>
            </a:r>
            <a:r>
              <a:rPr lang="en-US" dirty="0">
                <a:latin typeface="+mj-lt"/>
                <a:cs typeface="Arial"/>
              </a:rPr>
              <a:t>interaction, </a:t>
            </a:r>
            <a:r>
              <a:rPr lang="en-US" dirty="0" smtClean="0">
                <a:latin typeface="+mj-lt"/>
                <a:cs typeface="Arial"/>
              </a:rPr>
              <a:t> two aspects are involved:</a:t>
            </a:r>
          </a:p>
          <a:p>
            <a:r>
              <a:rPr lang="en-US" dirty="0"/>
              <a:t>First</a:t>
            </a:r>
            <a:r>
              <a:rPr lang="en-US" dirty="0" smtClean="0"/>
              <a:t>, at </a:t>
            </a:r>
            <a:r>
              <a:rPr lang="en-US" dirty="0"/>
              <a:t>the time of connection initiation, the service assures that the two entities </a:t>
            </a:r>
            <a:r>
              <a:rPr lang="en-US" dirty="0" smtClean="0"/>
              <a:t>are authentic</a:t>
            </a:r>
            <a:r>
              <a:rPr lang="en-US" dirty="0"/>
              <a:t>, that is, that each is the entity that it claims to be.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Authentication,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</TotalTime>
  <Words>526</Words>
  <Application>Microsoft Office PowerPoint</Application>
  <PresentationFormat>On-screen Show (4:3)</PresentationFormat>
  <Paragraphs>87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  <vt:lpstr>Authentication, Access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1301</cp:revision>
  <cp:lastPrinted>2015-04-15T04:00:00Z</cp:lastPrinted>
  <dcterms:created xsi:type="dcterms:W3CDTF">2015-04-10T12:56:27Z</dcterms:created>
  <dcterms:modified xsi:type="dcterms:W3CDTF">2016-03-18T06:57:20Z</dcterms:modified>
</cp:coreProperties>
</file>