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1012" r:id="rId5"/>
    <p:sldId id="1065" r:id="rId6"/>
    <p:sldId id="1066" r:id="rId7"/>
    <p:sldId id="1067" r:id="rId8"/>
    <p:sldId id="1068" r:id="rId9"/>
    <p:sldId id="1069" r:id="rId10"/>
    <p:sldId id="1070" r:id="rId11"/>
    <p:sldId id="1071" r:id="rId12"/>
    <p:sldId id="1072" r:id="rId13"/>
    <p:sldId id="1073" r:id="rId14"/>
    <p:sldId id="1074" r:id="rId15"/>
    <p:sldId id="1075" r:id="rId16"/>
    <p:sldId id="1076" r:id="rId17"/>
    <p:sldId id="1077" r:id="rId18"/>
    <p:sldId id="1078" r:id="rId19"/>
    <p:sldId id="1079" r:id="rId20"/>
    <p:sldId id="1064" r:id="rId21"/>
    <p:sldId id="1080" r:id="rId22"/>
    <p:sldId id="108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7E7E0-C3F0-4F2F-962A-F7F0C1652EF4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EED7A-8764-43EA-A6EA-51D149BF2E7C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38BA2-2C9B-4062-A5AA-5FA00DE31B00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119A-0D8D-4D5F-A7EB-6AF7BFFC1CDA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E8C7F-844D-4C6A-A8E8-92284D19C873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FD151-1F23-42BE-BF13-291E3ACD7E6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1A22-D5B3-416E-ABC2-465ECBC72BB7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0CEA0-596C-4D8B-B493-E1B6E07BA35A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CD4D7-777C-45BE-BCE4-B7ECFBA8A05D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F4E9B-53BA-43BD-AE65-3718BE71442D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33D6-D0A0-4D7F-991C-C92BC9A7290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CEDFF-5405-44C7-B856-CA17E1D899B6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Host-Based and Personal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Firewalls</a:t>
            </a: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Protection </a:t>
            </a:r>
            <a:r>
              <a:rPr lang="en-US" dirty="0"/>
              <a:t>is provided independent of topology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Thus </a:t>
            </a:r>
            <a:r>
              <a:rPr lang="en-US" dirty="0"/>
              <a:t>both internal and </a:t>
            </a:r>
            <a:r>
              <a:rPr lang="en-US" dirty="0" smtClean="0"/>
              <a:t>external attacks </a:t>
            </a:r>
            <a:r>
              <a:rPr lang="en-US" dirty="0"/>
              <a:t>must pass through the firewall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6612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3. Used </a:t>
            </a:r>
            <a:r>
              <a:rPr lang="en-US" dirty="0"/>
              <a:t>in conjunction with stand-alone firewalls, the host-based firewall </a:t>
            </a:r>
            <a:r>
              <a:rPr lang="en-US" dirty="0" smtClean="0"/>
              <a:t>provides an </a:t>
            </a:r>
            <a:r>
              <a:rPr lang="en-US" dirty="0"/>
              <a:t>additional layer of protection.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6612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new type of server can be added to the network, with its own firewall, without the necessity of altering the network firewall configuration.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6612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Personal </a:t>
            </a:r>
            <a:r>
              <a:rPr lang="en-US" sz="3200" b="1" dirty="0" smtClean="0"/>
              <a:t>Firewall:</a:t>
            </a:r>
          </a:p>
          <a:p>
            <a:r>
              <a:rPr lang="en-US" dirty="0"/>
              <a:t>A personal firewall controls the traffic between a personal computer or </a:t>
            </a:r>
            <a:r>
              <a:rPr lang="en-US" dirty="0" smtClean="0"/>
              <a:t>workstation on </a:t>
            </a:r>
            <a:r>
              <a:rPr lang="en-US" dirty="0"/>
              <a:t>one side and the Internet or enterprise network on the other side.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162656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Personal </a:t>
            </a:r>
            <a:r>
              <a:rPr lang="en-US" dirty="0" smtClean="0"/>
              <a:t>firewall functionality </a:t>
            </a:r>
            <a:r>
              <a:rPr lang="en-US" dirty="0"/>
              <a:t>can be used in the home environment and on corporate intranets.</a:t>
            </a:r>
          </a:p>
          <a:p>
            <a:r>
              <a:rPr lang="en-US" dirty="0"/>
              <a:t>Typically, the personal firewall is a software module on the personal computer.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35766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</a:t>
            </a:r>
            <a:r>
              <a:rPr lang="en-US" dirty="0" smtClean="0"/>
              <a:t>a </a:t>
            </a:r>
            <a:r>
              <a:rPr lang="en-US" dirty="0"/>
              <a:t>home environment with multiple computers connected to the Internet, </a:t>
            </a:r>
            <a:r>
              <a:rPr lang="en-US" dirty="0" smtClean="0"/>
              <a:t>firewall functionality </a:t>
            </a:r>
            <a:r>
              <a:rPr lang="en-US" dirty="0"/>
              <a:t>can also be housed in a router that connects all of </a:t>
            </a:r>
            <a:r>
              <a:rPr lang="en-US" dirty="0" smtClean="0"/>
              <a:t> </a:t>
            </a:r>
            <a:r>
              <a:rPr lang="en-US" dirty="0"/>
              <a:t>home </a:t>
            </a:r>
            <a:r>
              <a:rPr lang="en-US" dirty="0" smtClean="0"/>
              <a:t>computers to </a:t>
            </a:r>
            <a:r>
              <a:rPr lang="en-US" dirty="0"/>
              <a:t>a DSL, </a:t>
            </a:r>
            <a:r>
              <a:rPr lang="en-US" dirty="0" smtClean="0"/>
              <a:t>or </a:t>
            </a:r>
            <a:r>
              <a:rPr lang="en-US" dirty="0"/>
              <a:t>other Internet </a:t>
            </a:r>
            <a:r>
              <a:rPr lang="en-US" dirty="0" smtClean="0"/>
              <a:t>interface.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232043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Personal firewalls are typically much less complex than either </a:t>
            </a:r>
            <a:r>
              <a:rPr lang="en-US" dirty="0" smtClean="0"/>
              <a:t>server-based firewalls </a:t>
            </a:r>
            <a:r>
              <a:rPr lang="en-US" dirty="0"/>
              <a:t>or stand-alone firewalls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primary role of the personal firewall is to </a:t>
            </a:r>
            <a:r>
              <a:rPr lang="en-US" dirty="0" smtClean="0"/>
              <a:t>deny unauthorized </a:t>
            </a:r>
            <a:r>
              <a:rPr lang="en-US" dirty="0"/>
              <a:t>remote access to the computer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239134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firewall can also monitor </a:t>
            </a:r>
            <a:r>
              <a:rPr lang="en-US" dirty="0" smtClean="0"/>
              <a:t>outgoing activity </a:t>
            </a:r>
            <a:r>
              <a:rPr lang="en-US" dirty="0"/>
              <a:t>in an attempt to detect and block worms and other malware.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24089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example of a personal firewall is the capability built in to the Mac OS </a:t>
            </a:r>
            <a:r>
              <a:rPr lang="en-US" dirty="0" smtClean="0"/>
              <a:t>X.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162747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relatively simple utility can be turned on or off.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it is </a:t>
            </a:r>
            <a:r>
              <a:rPr lang="en-US" dirty="0" smtClean="0"/>
              <a:t>turned on</a:t>
            </a:r>
            <a:r>
              <a:rPr lang="en-US" dirty="0"/>
              <a:t>, any </a:t>
            </a:r>
            <a:r>
              <a:rPr lang="en-US" dirty="0" smtClean="0"/>
              <a:t>applications </a:t>
            </a:r>
            <a:r>
              <a:rPr lang="en-US" dirty="0"/>
              <a:t>and services unauthorized by the system won’t </a:t>
            </a:r>
            <a:r>
              <a:rPr lang="en-US" dirty="0" smtClean="0"/>
              <a:t>be allowed </a:t>
            </a:r>
            <a:r>
              <a:rPr lang="en-US" dirty="0"/>
              <a:t>to automatically accept incoming network traffic.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60617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</a:t>
            </a:r>
            <a:r>
              <a:rPr lang="en-US" sz="2800" dirty="0">
                <a:cs typeface="Arial" pitchFamily="34" charset="0"/>
              </a:rPr>
              <a:t>of Host-Based and Personal Firewalls.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  <p:pic>
        <p:nvPicPr>
          <p:cNvPr id="1026" name="Picture 2" descr="C:\Users\kashif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17" y="1082430"/>
            <a:ext cx="6915150" cy="502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“Block all incoming connections</a:t>
            </a:r>
            <a:r>
              <a:rPr lang="en-US" dirty="0" smtClean="0"/>
              <a:t>”  blocks </a:t>
            </a:r>
            <a:r>
              <a:rPr lang="en-US" dirty="0"/>
              <a:t>all sharing services while allowing basic Internet connections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</a:t>
            </a:r>
            <a:r>
              <a:rPr lang="en-US" dirty="0"/>
              <a:t>this </a:t>
            </a:r>
            <a:r>
              <a:rPr lang="en-US" dirty="0" smtClean="0"/>
              <a:t>option is </a:t>
            </a:r>
            <a:r>
              <a:rPr lang="en-US" dirty="0"/>
              <a:t>unchecked, then the window below that option lists individual programs </a:t>
            </a:r>
            <a:r>
              <a:rPr lang="en-US" dirty="0" smtClean="0"/>
              <a:t>and  </a:t>
            </a:r>
            <a:r>
              <a:rPr lang="en-US" dirty="0"/>
              <a:t>services.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19978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Above </a:t>
            </a:r>
            <a:r>
              <a:rPr lang="en-US" dirty="0"/>
              <a:t>horizontal line </a:t>
            </a:r>
            <a:r>
              <a:rPr lang="en-US" dirty="0" smtClean="0"/>
              <a:t>in </a:t>
            </a:r>
            <a:r>
              <a:rPr lang="en-US" dirty="0"/>
              <a:t>window, features of OS X itself are listed.</a:t>
            </a:r>
          </a:p>
          <a:p>
            <a:r>
              <a:rPr lang="en-US" dirty="0"/>
              <a:t>These are features selected by the user in another window.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user can add </a:t>
            </a:r>
            <a:r>
              <a:rPr lang="en-US" dirty="0" smtClean="0"/>
              <a:t> applications to </a:t>
            </a:r>
            <a:r>
              <a:rPr lang="en-US" dirty="0"/>
              <a:t>a list displayed </a:t>
            </a:r>
            <a:r>
              <a:rPr lang="en-US" dirty="0" smtClean="0"/>
              <a:t>below </a:t>
            </a:r>
            <a:r>
              <a:rPr lang="en-US" dirty="0"/>
              <a:t>line and designate each as blocked or unblocked.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28429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It is common to base a firewall on a stand-alone machine running a common </a:t>
            </a:r>
            <a:r>
              <a:rPr lang="en-US" dirty="0" smtClean="0"/>
              <a:t>operating system</a:t>
            </a:r>
            <a:r>
              <a:rPr lang="en-US" dirty="0"/>
              <a:t>, such as UNIX or Linux</a:t>
            </a:r>
            <a:r>
              <a:rPr lang="en-US" dirty="0" smtClean="0"/>
              <a:t>.</a:t>
            </a:r>
          </a:p>
          <a:p>
            <a:r>
              <a:rPr lang="en-US" dirty="0" smtClean="0"/>
              <a:t>Firewall </a:t>
            </a:r>
            <a:r>
              <a:rPr lang="en-US" dirty="0"/>
              <a:t>functionality can also be </a:t>
            </a:r>
            <a:r>
              <a:rPr lang="en-US" dirty="0" smtClean="0"/>
              <a:t>implemented as </a:t>
            </a:r>
            <a:r>
              <a:rPr lang="en-US" dirty="0"/>
              <a:t>a software module in a router or LAN switch.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We </a:t>
            </a:r>
            <a:r>
              <a:rPr lang="en-US" dirty="0"/>
              <a:t>look </a:t>
            </a:r>
            <a:r>
              <a:rPr lang="en-US" dirty="0" smtClean="0"/>
              <a:t>at two </a:t>
            </a:r>
            <a:r>
              <a:rPr lang="en-US" dirty="0"/>
              <a:t>additional firewall basing considerations.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36600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Host-Based </a:t>
            </a:r>
            <a:r>
              <a:rPr lang="en-US" sz="3200" b="1" dirty="0" smtClean="0"/>
              <a:t>Firewalls:</a:t>
            </a:r>
            <a:endParaRPr lang="en-US" sz="3200" dirty="0" smtClean="0"/>
          </a:p>
          <a:p>
            <a:r>
              <a:rPr lang="en-US" dirty="0" smtClean="0"/>
              <a:t>A host-based firewall is </a:t>
            </a:r>
            <a:r>
              <a:rPr lang="en-US" dirty="0"/>
              <a:t>a software module used to secure an individual host.</a:t>
            </a:r>
          </a:p>
          <a:p>
            <a:r>
              <a:rPr lang="en-US" dirty="0"/>
              <a:t>Such modules are available in many operating systems or can be provided as </a:t>
            </a:r>
            <a:r>
              <a:rPr lang="en-US" dirty="0" smtClean="0"/>
              <a:t>an add-on </a:t>
            </a:r>
            <a:r>
              <a:rPr lang="en-US" dirty="0"/>
              <a:t>package.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63261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Like conventional stand-alone firewalls, host-resident </a:t>
            </a:r>
            <a:r>
              <a:rPr lang="en-US" dirty="0" smtClean="0"/>
              <a:t>firewalls filter </a:t>
            </a:r>
            <a:r>
              <a:rPr lang="en-US" dirty="0"/>
              <a:t>and restrict the flow of packets.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common location for such firewalls is </a:t>
            </a:r>
            <a:r>
              <a:rPr lang="en-US" dirty="0" smtClean="0"/>
              <a:t>a server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121825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There are several advantages to the use of a server-based or </a:t>
            </a:r>
            <a:r>
              <a:rPr lang="en-US" dirty="0" smtClean="0"/>
              <a:t>workstation based firewall</a:t>
            </a:r>
            <a:r>
              <a:rPr lang="en-US" dirty="0"/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121825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1. Filtering </a:t>
            </a:r>
            <a:r>
              <a:rPr lang="en-US" dirty="0"/>
              <a:t>rules can be tailored to the host environment. </a:t>
            </a:r>
            <a:endParaRPr lang="en-US" dirty="0" smtClean="0"/>
          </a:p>
          <a:p>
            <a:r>
              <a:rPr lang="en-US" dirty="0" smtClean="0"/>
              <a:t>Specific corporate security </a:t>
            </a:r>
            <a:r>
              <a:rPr lang="en-US" dirty="0"/>
              <a:t>policies for servers can be implemented, with different filters </a:t>
            </a:r>
            <a:r>
              <a:rPr lang="en-US" dirty="0" smtClean="0"/>
              <a:t>for servers </a:t>
            </a:r>
            <a:r>
              <a:rPr lang="en-US" dirty="0"/>
              <a:t>used for different application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Host-Based and Personal Firewalls</a:t>
            </a:r>
          </a:p>
        </p:txBody>
      </p:sp>
    </p:spTree>
    <p:extLst>
      <p:ext uri="{BB962C8B-B14F-4D97-AF65-F5344CB8AC3E}">
        <p14:creationId xmlns:p14="http://schemas.microsoft.com/office/powerpoint/2010/main" val="178796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20377</TotalTime>
  <Words>636</Words>
  <Application>Microsoft Office PowerPoint</Application>
  <PresentationFormat>On-screen Show (4:3)</PresentationFormat>
  <Paragraphs>63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  <vt:lpstr>Host-Based and Personal Firewalls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15382</cp:revision>
  <cp:lastPrinted>2015-04-15T04:00:00Z</cp:lastPrinted>
  <dcterms:created xsi:type="dcterms:W3CDTF">2015-04-10T12:56:27Z</dcterms:created>
  <dcterms:modified xsi:type="dcterms:W3CDTF">2016-07-27T03:01:46Z</dcterms:modified>
</cp:coreProperties>
</file>