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3" r:id="rId2"/>
    <p:sldId id="304" r:id="rId3"/>
    <p:sldId id="338" r:id="rId4"/>
    <p:sldId id="471" r:id="rId5"/>
    <p:sldId id="486" r:id="rId6"/>
    <p:sldId id="487" r:id="rId7"/>
    <p:sldId id="497" r:id="rId8"/>
    <p:sldId id="488" r:id="rId9"/>
    <p:sldId id="489" r:id="rId10"/>
    <p:sldId id="491" r:id="rId11"/>
    <p:sldId id="496" r:id="rId12"/>
    <p:sldId id="492" r:id="rId13"/>
    <p:sldId id="493" r:id="rId14"/>
    <p:sldId id="494" r:id="rId15"/>
    <p:sldId id="485" r:id="rId16"/>
    <p:sldId id="495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4/14/2016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4/14/2016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4/14/2016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RC4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Initialization of S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:</a:t>
            </a:r>
          </a:p>
          <a:p>
            <a:r>
              <a:rPr lang="en-US" dirty="0" smtClean="0"/>
              <a:t>entries </a:t>
            </a:r>
            <a:r>
              <a:rPr lang="en-US" dirty="0"/>
              <a:t>of S are set equal to the values from </a:t>
            </a:r>
            <a:r>
              <a:rPr lang="en-US" dirty="0" smtClean="0"/>
              <a:t>0 through </a:t>
            </a:r>
            <a:r>
              <a:rPr lang="en-US" dirty="0"/>
              <a:t>255 in ascending </a:t>
            </a:r>
            <a:r>
              <a:rPr lang="en-US" dirty="0" smtClean="0"/>
              <a:t>order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Where T is a temporary vector.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RC4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9761" y="3737178"/>
            <a:ext cx="3466875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275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3200" b="1" dirty="0" smtClean="0">
              <a:solidFill>
                <a:srgbClr val="5B0505"/>
              </a:solidFill>
              <a:cs typeface="Arial"/>
            </a:endParaRPr>
          </a:p>
          <a:p>
            <a:endParaRPr lang="en-US" dirty="0" smtClean="0"/>
          </a:p>
          <a:p>
            <a:r>
              <a:rPr lang="en-US" dirty="0"/>
              <a:t>If the length of the key K is 256 bytes, then K </a:t>
            </a:r>
            <a:r>
              <a:rPr lang="en-US" dirty="0" smtClean="0"/>
              <a:t>is transferred </a:t>
            </a:r>
            <a:r>
              <a:rPr lang="en-US" dirty="0"/>
              <a:t>to T.</a:t>
            </a:r>
            <a:endParaRPr lang="en-US" dirty="0" smtClean="0"/>
          </a:p>
          <a:p>
            <a:r>
              <a:rPr lang="en-US" dirty="0" smtClean="0"/>
              <a:t>Otherwise</a:t>
            </a:r>
            <a:r>
              <a:rPr lang="en-US" dirty="0"/>
              <a:t>, </a:t>
            </a:r>
            <a:r>
              <a:rPr lang="en-US" dirty="0" smtClean="0"/>
              <a:t>first </a:t>
            </a:r>
            <a:r>
              <a:rPr lang="en-US" dirty="0" err="1"/>
              <a:t>keylen</a:t>
            </a:r>
            <a:r>
              <a:rPr lang="en-US" dirty="0"/>
              <a:t> </a:t>
            </a:r>
            <a:r>
              <a:rPr lang="en-US" dirty="0" smtClean="0"/>
              <a:t>elements of </a:t>
            </a:r>
            <a:r>
              <a:rPr lang="en-US" dirty="0"/>
              <a:t>T are copied from K, and then K is repeated as many times as necessary to fill </a:t>
            </a:r>
            <a:r>
              <a:rPr lang="en-US" dirty="0" smtClean="0"/>
              <a:t>out T</a:t>
            </a:r>
            <a:r>
              <a:rPr lang="en-US" dirty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RC4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9761" y="1256600"/>
            <a:ext cx="3466875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078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43429" y="1155524"/>
            <a:ext cx="7486421" cy="11232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Next </a:t>
            </a:r>
            <a:r>
              <a:rPr lang="en-US" sz="3200" b="1" dirty="0">
                <a:solidFill>
                  <a:srgbClr val="5B0505"/>
                </a:solidFill>
                <a:cs typeface="Arial"/>
              </a:rPr>
              <a:t>we use T to produce the initial permutation of S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.</a:t>
            </a:r>
            <a:endParaRPr lang="en-US" sz="3200" b="1" dirty="0">
              <a:solidFill>
                <a:srgbClr val="5B0505"/>
              </a:solidFill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RC4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637" y="3061154"/>
            <a:ext cx="5191125" cy="1352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59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43429" y="1155524"/>
            <a:ext cx="7486421" cy="129739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Stream Generation</a:t>
            </a:r>
            <a:r>
              <a:rPr lang="en-US" sz="3200" b="1" dirty="0">
                <a:solidFill>
                  <a:srgbClr val="5B0505"/>
                </a:solidFill>
                <a:cs typeface="Arial"/>
              </a:rPr>
              <a:t>: Once the S vector is initialized, the input key is no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longer used</a:t>
            </a:r>
            <a:r>
              <a:rPr lang="en-US" sz="3200" b="1" dirty="0">
                <a:solidFill>
                  <a:srgbClr val="5B0505"/>
                </a:solidFill>
                <a:cs typeface="Arial"/>
              </a:rPr>
              <a:t>.</a:t>
            </a:r>
            <a:endParaRPr lang="en-US" sz="3200" b="1" dirty="0">
              <a:solidFill>
                <a:srgbClr val="5B0505"/>
              </a:solidFill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RC4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775" y="2910800"/>
            <a:ext cx="4514850" cy="237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341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/>
              <a:t>To encrypt, XOR the value k with the next byte of plaintext</a:t>
            </a:r>
            <a:r>
              <a:rPr lang="en-US" dirty="0" smtClean="0"/>
              <a:t>.</a:t>
            </a:r>
          </a:p>
          <a:p>
            <a:r>
              <a:rPr lang="en-US" dirty="0" smtClean="0"/>
              <a:t>To decrypt, XOR the </a:t>
            </a:r>
            <a:r>
              <a:rPr lang="en-US" dirty="0"/>
              <a:t>value k with the next byte of ciphertext.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RC4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17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/>
              <a:t>With the </a:t>
            </a:r>
            <a:r>
              <a:rPr lang="en-US" dirty="0"/>
              <a:t>current technology, a key length </a:t>
            </a:r>
            <a:r>
              <a:rPr lang="en-US" dirty="0" smtClean="0"/>
              <a:t>of at </a:t>
            </a:r>
            <a:r>
              <a:rPr lang="en-US" dirty="0"/>
              <a:t>least 128 bits is desirable.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RC4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885" y="1155523"/>
            <a:ext cx="7373257" cy="5178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1922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Strength of RC4:</a:t>
            </a:r>
          </a:p>
          <a:p>
            <a:r>
              <a:rPr lang="en-US" dirty="0">
                <a:cs typeface="Arial"/>
              </a:rPr>
              <a:t>A number of papers have been published analyzing </a:t>
            </a:r>
            <a:r>
              <a:rPr lang="en-US" dirty="0" smtClean="0">
                <a:cs typeface="Arial"/>
              </a:rPr>
              <a:t>methods of </a:t>
            </a:r>
            <a:r>
              <a:rPr lang="en-US" dirty="0">
                <a:cs typeface="Arial"/>
              </a:rPr>
              <a:t>attacking </a:t>
            </a:r>
            <a:r>
              <a:rPr lang="en-US" dirty="0" smtClean="0">
                <a:cs typeface="Arial"/>
              </a:rPr>
              <a:t>RC4.</a:t>
            </a:r>
          </a:p>
          <a:p>
            <a:r>
              <a:rPr lang="en-US" dirty="0" smtClean="0">
                <a:cs typeface="Arial"/>
              </a:rPr>
              <a:t>None </a:t>
            </a:r>
            <a:r>
              <a:rPr lang="en-US" dirty="0">
                <a:cs typeface="Arial"/>
              </a:rPr>
              <a:t>of </a:t>
            </a:r>
            <a:r>
              <a:rPr lang="en-US" dirty="0" smtClean="0">
                <a:cs typeface="Arial"/>
              </a:rPr>
              <a:t>these approaches </a:t>
            </a:r>
            <a:r>
              <a:rPr lang="en-US" dirty="0">
                <a:cs typeface="Arial"/>
              </a:rPr>
              <a:t>is practical against RC4 with a reasonable key length, such as 128 </a:t>
            </a:r>
            <a:r>
              <a:rPr lang="en-US">
                <a:cs typeface="Arial"/>
              </a:rPr>
              <a:t>bits</a:t>
            </a:r>
            <a:r>
              <a:rPr lang="en-US" smtClean="0">
                <a:cs typeface="Arial"/>
              </a:rPr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RC4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319633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>
                <a:cs typeface="Arial" pitchFamily="34" charset="0"/>
              </a:rPr>
              <a:t>explain </a:t>
            </a:r>
            <a:r>
              <a:rPr lang="en-US" sz="2800" dirty="0" smtClean="0">
                <a:cs typeface="Arial" pitchFamily="34" charset="0"/>
              </a:rPr>
              <a:t>working of </a:t>
            </a:r>
            <a:r>
              <a:rPr lang="en-US" sz="2800" dirty="0">
                <a:cs typeface="Arial" pitchFamily="34" charset="0"/>
              </a:rPr>
              <a:t>RC4 </a:t>
            </a:r>
            <a:r>
              <a:rPr lang="en-US" sz="2800" dirty="0" smtClean="0">
                <a:cs typeface="Arial" pitchFamily="34" charset="0"/>
              </a:rPr>
              <a:t>algorithm.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RC4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topic have been</a:t>
            </a:r>
          </a:p>
          <a:p>
            <a:r>
              <a:rPr lang="en-US" dirty="0" smtClean="0">
                <a:latin typeface="+mj-lt"/>
                <a:cs typeface="Arial"/>
              </a:rPr>
              <a:t>adapted </a:t>
            </a:r>
            <a:r>
              <a:rPr lang="en-US" dirty="0">
                <a:latin typeface="+mj-lt"/>
                <a:cs typeface="Arial"/>
              </a:rPr>
              <a:t>from </a:t>
            </a:r>
            <a:r>
              <a:rPr lang="en-US" i="1" dirty="0" smtClean="0">
                <a:latin typeface="+mj-lt"/>
                <a:cs typeface="Arial"/>
              </a:rPr>
              <a:t>“</a:t>
            </a:r>
            <a:r>
              <a:rPr lang="en-US" i="1" dirty="0">
                <a:latin typeface="+mj-lt"/>
                <a:cs typeface="Arial"/>
              </a:rPr>
              <a:t>Network 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2014, by </a:t>
            </a:r>
            <a:r>
              <a:rPr lang="en-US" dirty="0" smtClean="0">
                <a:cs typeface="Arial"/>
              </a:rPr>
              <a:t>William </a:t>
            </a:r>
            <a:r>
              <a:rPr lang="en-US" dirty="0">
                <a:cs typeface="Arial"/>
              </a:rPr>
              <a:t>Stallings</a:t>
            </a:r>
            <a:r>
              <a:rPr lang="en-US" dirty="0" smtClean="0">
                <a:latin typeface="+mj-lt"/>
                <a:cs typeface="Arial"/>
              </a:rPr>
              <a:t>.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RC4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/>
              <a:t>RC4 is a stream cipher designed in 1987 by Ron </a:t>
            </a:r>
            <a:r>
              <a:rPr lang="en-US" dirty="0" err="1"/>
              <a:t>Rivest</a:t>
            </a:r>
            <a:r>
              <a:rPr lang="en-US" dirty="0"/>
              <a:t> for RSA Security. </a:t>
            </a:r>
            <a:endParaRPr lang="en-US" dirty="0" smtClean="0"/>
          </a:p>
          <a:p>
            <a:r>
              <a:rPr lang="en-US" dirty="0" smtClean="0"/>
              <a:t>It is a </a:t>
            </a:r>
            <a:r>
              <a:rPr lang="en-US" dirty="0"/>
              <a:t>variable key-size stream cipher with byte-oriented operations.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RC4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36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/>
              <a:t>RC4 is </a:t>
            </a:r>
            <a:r>
              <a:rPr lang="en-US" dirty="0"/>
              <a:t>used in the Secure Sockets </a:t>
            </a:r>
            <a:r>
              <a:rPr lang="en-US" dirty="0" smtClean="0"/>
              <a:t>Layer/Transport </a:t>
            </a:r>
            <a:r>
              <a:rPr lang="en-US" dirty="0"/>
              <a:t>Layer Security (SSL/TLS) standards that have been defined for communication between Web browsers and </a:t>
            </a:r>
            <a:r>
              <a:rPr lang="en-US" dirty="0" smtClean="0"/>
              <a:t>servers.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RC4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7674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/>
              <a:t>Also </a:t>
            </a:r>
            <a:r>
              <a:rPr lang="en-US" dirty="0"/>
              <a:t>used in the Wired Equivalent Privacy (WEP) protocol and the newer </a:t>
            </a:r>
            <a:r>
              <a:rPr lang="en-US" dirty="0" err="1"/>
              <a:t>WiFi</a:t>
            </a:r>
            <a:r>
              <a:rPr lang="en-US" dirty="0"/>
              <a:t> Protected Access (WPA) protocol that are part of the IEEE 802.11 wireless LAN </a:t>
            </a:r>
            <a:r>
              <a:rPr lang="en-US" dirty="0" smtClean="0"/>
              <a:t>standard.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RC4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818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RC4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" y="1145318"/>
            <a:ext cx="7416800" cy="497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860848" y="1145318"/>
            <a:ext cx="3787352" cy="63993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A generic </a:t>
            </a:r>
          </a:p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v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iew</a:t>
            </a: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190109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/>
              <a:t>The RC4 algorithm is remarkably </a:t>
            </a:r>
            <a:r>
              <a:rPr lang="en-US" dirty="0" smtClean="0"/>
              <a:t>simple. </a:t>
            </a:r>
          </a:p>
          <a:p>
            <a:r>
              <a:rPr lang="en-US" dirty="0" smtClean="0"/>
              <a:t>A variable-length </a:t>
            </a:r>
            <a:r>
              <a:rPr lang="en-US" dirty="0"/>
              <a:t>key of from 1 to 256 bytes (8 to 2048 bits) is used to initialize </a:t>
            </a:r>
            <a:r>
              <a:rPr lang="en-US" dirty="0" smtClean="0"/>
              <a:t>a 256-byte </a:t>
            </a:r>
            <a:r>
              <a:rPr lang="en-US" dirty="0"/>
              <a:t>state vector S, with elements S[0], S[1], . . . , S[255].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RC4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4528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/>
              <a:t>For </a:t>
            </a:r>
            <a:r>
              <a:rPr lang="en-US" dirty="0"/>
              <a:t>encryption and decryption</a:t>
            </a:r>
            <a:r>
              <a:rPr lang="en-US" dirty="0" smtClean="0"/>
              <a:t>, a </a:t>
            </a:r>
            <a:r>
              <a:rPr lang="en-US" dirty="0"/>
              <a:t>byte k </a:t>
            </a:r>
            <a:r>
              <a:rPr lang="en-US" dirty="0" smtClean="0"/>
              <a:t>is </a:t>
            </a:r>
            <a:r>
              <a:rPr lang="en-US" dirty="0"/>
              <a:t>generated from S by selecting one of the 255 </a:t>
            </a:r>
            <a:r>
              <a:rPr lang="en-US" dirty="0" smtClean="0"/>
              <a:t>entries in </a:t>
            </a:r>
            <a:r>
              <a:rPr lang="en-US" dirty="0"/>
              <a:t>a systematic fashion</a:t>
            </a:r>
            <a:r>
              <a:rPr lang="en-US" dirty="0" smtClean="0"/>
              <a:t>.</a:t>
            </a:r>
          </a:p>
          <a:p>
            <a:r>
              <a:rPr lang="en-US" dirty="0"/>
              <a:t>As each value of k  is generated, the entries in S are once again permuted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RC4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477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5342</TotalTime>
  <Words>482</Words>
  <Application>Microsoft Office PowerPoint</Application>
  <PresentationFormat>On-screen Show (4:3)</PresentationFormat>
  <Paragraphs>82</Paragraphs>
  <Slides>16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The RC4 Algorithm</vt:lpstr>
      <vt:lpstr>The RC4 Algorithm</vt:lpstr>
      <vt:lpstr>The RC4 Algorithm</vt:lpstr>
      <vt:lpstr>The RC4 Algorithm</vt:lpstr>
      <vt:lpstr>The RC4 Algorithm</vt:lpstr>
      <vt:lpstr>The RC4 Algorithm</vt:lpstr>
      <vt:lpstr>The RC4 Algorithm</vt:lpstr>
      <vt:lpstr>The RC4 Algorithm</vt:lpstr>
      <vt:lpstr>The RC4 Algorithm</vt:lpstr>
      <vt:lpstr>The RC4 Algorithm</vt:lpstr>
      <vt:lpstr>The RC4 Algorithm</vt:lpstr>
      <vt:lpstr>The RC4 Algorithm</vt:lpstr>
      <vt:lpstr>The RC4 Algorithm</vt:lpstr>
      <vt:lpstr>The RC4 Algorithm</vt:lpstr>
      <vt:lpstr>The RC4 Algorithm</vt:lpstr>
      <vt:lpstr>The RC4 Algorithm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2639</cp:revision>
  <cp:lastPrinted>2015-04-15T04:00:00Z</cp:lastPrinted>
  <dcterms:created xsi:type="dcterms:W3CDTF">2015-04-10T12:56:27Z</dcterms:created>
  <dcterms:modified xsi:type="dcterms:W3CDTF">2016-04-14T05:44:11Z</dcterms:modified>
</cp:coreProperties>
</file>