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1129" r:id="rId5"/>
    <p:sldId id="1071" r:id="rId6"/>
    <p:sldId id="1104" r:id="rId7"/>
    <p:sldId id="1130" r:id="rId8"/>
    <p:sldId id="1106" r:id="rId9"/>
    <p:sldId id="1105" r:id="rId10"/>
    <p:sldId id="1109" r:id="rId11"/>
    <p:sldId id="1107" r:id="rId12"/>
    <p:sldId id="1110" r:id="rId13"/>
    <p:sldId id="1108" r:id="rId14"/>
    <p:sldId id="1111" r:id="rId15"/>
    <p:sldId id="1113" r:id="rId16"/>
    <p:sldId id="1114" r:id="rId17"/>
    <p:sldId id="1117" r:id="rId18"/>
    <p:sldId id="1118" r:id="rId19"/>
    <p:sldId id="1119" r:id="rId20"/>
    <p:sldId id="1121" r:id="rId21"/>
    <p:sldId id="1120" r:id="rId22"/>
    <p:sldId id="1123" r:id="rId23"/>
    <p:sldId id="1126" r:id="rId24"/>
    <p:sldId id="1099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7/31/2016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7/31/2016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2"/>
            <a:ext cx="7490697" cy="1092928"/>
          </a:xfrm>
        </p:spPr>
        <p:txBody>
          <a:bodyPr>
            <a:noAutofit/>
          </a:bodyPr>
          <a:lstStyle/>
          <a:p>
            <a:r>
              <a:rPr lang="en-US" dirty="0"/>
              <a:t>PC&gt; </a:t>
            </a:r>
            <a:r>
              <a:rPr lang="en-US" b="1" dirty="0" err="1"/>
              <a:t>ssh</a:t>
            </a:r>
            <a:r>
              <a:rPr lang="en-US" b="1" dirty="0"/>
              <a:t> </a:t>
            </a:r>
            <a:r>
              <a:rPr lang="en-US" b="1" dirty="0" smtClean="0"/>
              <a:t> –</a:t>
            </a:r>
            <a:r>
              <a:rPr lang="en-US" b="1" dirty="0"/>
              <a:t>l</a:t>
            </a:r>
            <a:r>
              <a:rPr lang="en-US" b="1" dirty="0" smtClean="0"/>
              <a:t> </a:t>
            </a:r>
            <a:r>
              <a:rPr lang="en-US" b="1" dirty="0" err="1"/>
              <a:t>SSHadmin</a:t>
            </a:r>
            <a:r>
              <a:rPr lang="en-US" b="1" dirty="0"/>
              <a:t> </a:t>
            </a:r>
            <a:r>
              <a:rPr lang="en-US" b="1" dirty="0" smtClean="0"/>
              <a:t>192.168.2.1</a:t>
            </a:r>
          </a:p>
          <a:p>
            <a:r>
              <a:rPr lang="en-US" b="1" dirty="0" smtClean="0"/>
              <a:t>Password: </a:t>
            </a:r>
            <a:r>
              <a:rPr lang="en-US" b="1" dirty="0"/>
              <a:t>ciscosshpa55</a:t>
            </a:r>
          </a:p>
        </p:txBody>
      </p:sp>
      <p:pic>
        <p:nvPicPr>
          <p:cNvPr id="3074" name="Picture 2" descr="C:\Users\kashif\Pictures\Screenshots\Screenshot (314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2235200"/>
            <a:ext cx="6000750" cy="360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70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3. From PC-C, open a web </a:t>
            </a:r>
            <a:r>
              <a:rPr lang="en-US" b="1" dirty="0" smtClean="0"/>
              <a:t>browser </a:t>
            </a:r>
            <a:r>
              <a:rPr lang="en-US" b="1" dirty="0"/>
              <a:t>to the PC-A </a:t>
            </a:r>
            <a:r>
              <a:rPr lang="en-US" b="1" dirty="0" smtClean="0"/>
              <a:t>server </a:t>
            </a:r>
            <a:r>
              <a:rPr lang="en-US" b="1" dirty="0"/>
              <a:t>(</a:t>
            </a:r>
            <a:r>
              <a:rPr lang="en-US" b="1" dirty="0" smtClean="0"/>
              <a:t>using </a:t>
            </a:r>
            <a:r>
              <a:rPr lang="en-US" b="1" dirty="0"/>
              <a:t>the IP </a:t>
            </a:r>
            <a:r>
              <a:rPr lang="en-US" b="1" dirty="0" smtClean="0"/>
              <a:t>address) </a:t>
            </a:r>
            <a:r>
              <a:rPr lang="en-US" b="1" dirty="0"/>
              <a:t>to </a:t>
            </a:r>
            <a:r>
              <a:rPr lang="en-US" b="1" dirty="0" smtClean="0"/>
              <a:t>display </a:t>
            </a:r>
            <a:r>
              <a:rPr lang="en-US" b="1" dirty="0"/>
              <a:t>the </a:t>
            </a:r>
            <a:r>
              <a:rPr lang="en-US" b="1" dirty="0" smtClean="0"/>
              <a:t>web page</a:t>
            </a:r>
            <a:r>
              <a:rPr lang="en-US" b="1" dirty="0"/>
              <a:t>. </a:t>
            </a:r>
            <a:r>
              <a:rPr lang="en-US" b="1" dirty="0" smtClean="0"/>
              <a:t>Close </a:t>
            </a:r>
            <a:r>
              <a:rPr lang="en-US" b="1" dirty="0"/>
              <a:t>the </a:t>
            </a:r>
            <a:r>
              <a:rPr lang="en-US" b="1" dirty="0" smtClean="0"/>
              <a:t>browser </a:t>
            </a:r>
            <a:r>
              <a:rPr lang="en-US" b="1" dirty="0"/>
              <a:t>on PC-C 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4. </a:t>
            </a:r>
            <a:r>
              <a:rPr lang="en-US" b="1" dirty="0" smtClean="0"/>
              <a:t>From </a:t>
            </a:r>
            <a:r>
              <a:rPr lang="en-US" b="1" dirty="0"/>
              <a:t>the PC-A </a:t>
            </a:r>
            <a:r>
              <a:rPr lang="en-US" b="1" dirty="0" smtClean="0"/>
              <a:t>server </a:t>
            </a:r>
            <a:r>
              <a:rPr lang="en-US" b="1" dirty="0"/>
              <a:t>command prompt, ping PC-C 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78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  <p:pic>
        <p:nvPicPr>
          <p:cNvPr id="4098" name="Picture 2" descr="C:\Users\kashif\Pictures\Screenshots\Screenshot (315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1414463"/>
            <a:ext cx="6124575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89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2: Secure Access to </a:t>
            </a:r>
            <a:r>
              <a:rPr lang="en-US" sz="3200" b="1" dirty="0" smtClean="0"/>
              <a:t>Routers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ACL 10 to block all remote </a:t>
            </a:r>
            <a:r>
              <a:rPr lang="en-US" b="1" dirty="0" smtClean="0"/>
              <a:t>access </a:t>
            </a:r>
            <a:r>
              <a:rPr lang="en-US" b="1" dirty="0"/>
              <a:t>to the routers except from </a:t>
            </a:r>
            <a:r>
              <a:rPr lang="en-US" b="1" dirty="0" smtClean="0"/>
              <a:t>PC-C.</a:t>
            </a:r>
          </a:p>
          <a:p>
            <a:r>
              <a:rPr lang="en-US" dirty="0"/>
              <a:t>Use the </a:t>
            </a:r>
            <a:r>
              <a:rPr lang="en-US" b="1" dirty="0"/>
              <a:t>access-list </a:t>
            </a:r>
            <a:r>
              <a:rPr lang="en-US" dirty="0"/>
              <a:t>command to create a numbered IP ACL on R1, R2, and R3.</a:t>
            </a:r>
            <a:endParaRPr lang="en-US" b="1" dirty="0" smtClean="0"/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10 permit 192.168.3.3 </a:t>
            </a:r>
            <a:r>
              <a:rPr lang="en-US" b="1" dirty="0" smtClean="0"/>
              <a:t>0.0.0.0</a:t>
            </a:r>
          </a:p>
          <a:p>
            <a:r>
              <a:rPr lang="en-US" dirty="0" smtClean="0"/>
              <a:t>Do the same for R2 and R3.</a:t>
            </a:r>
          </a:p>
          <a:p>
            <a:r>
              <a:rPr lang="en-US" b="1" dirty="0"/>
              <a:t>Step 2. Apply ACL 10 to ingress traffic on the VTY lines 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00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42271"/>
            <a:ext cx="7548755" cy="5011785"/>
          </a:xfrm>
        </p:spPr>
        <p:txBody>
          <a:bodyPr>
            <a:noAutofit/>
          </a:bodyPr>
          <a:lstStyle/>
          <a:p>
            <a:r>
              <a:rPr lang="en-US" dirty="0"/>
              <a:t>Use the </a:t>
            </a:r>
            <a:r>
              <a:rPr lang="en-US" b="1" dirty="0"/>
              <a:t>access-class</a:t>
            </a:r>
            <a:r>
              <a:rPr lang="en-US" dirty="0"/>
              <a:t> command to apply the access list to incoming traffic on the VTY lines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 smtClean="0"/>
              <a:t>-line</a:t>
            </a:r>
            <a:r>
              <a:rPr lang="en-US" dirty="0"/>
              <a:t>)# </a:t>
            </a:r>
            <a:r>
              <a:rPr lang="en-US" b="1" dirty="0"/>
              <a:t>access-class 10 </a:t>
            </a:r>
            <a:r>
              <a:rPr lang="en-US" b="1" dirty="0" smtClean="0"/>
              <a:t>in</a:t>
            </a:r>
          </a:p>
          <a:p>
            <a:r>
              <a:rPr lang="en-US" dirty="0" smtClean="0"/>
              <a:t>Repeat for </a:t>
            </a:r>
            <a:r>
              <a:rPr lang="en-US" dirty="0"/>
              <a:t>R2 and R3</a:t>
            </a:r>
            <a:r>
              <a:rPr lang="en-US" dirty="0" smtClean="0"/>
              <a:t>.</a:t>
            </a:r>
          </a:p>
          <a:p>
            <a:r>
              <a:rPr lang="en-US" b="1" dirty="0"/>
              <a:t>Step 3. Verify exclusive access from management station PC -C.</a:t>
            </a:r>
          </a:p>
          <a:p>
            <a:r>
              <a:rPr lang="en-US" dirty="0"/>
              <a:t>SSH to 192.168.2.1 from PC-C (should be successful). SSH to 192.168.2.1 from PC-A (should fail).</a:t>
            </a:r>
          </a:p>
          <a:p>
            <a:r>
              <a:rPr lang="en-US" dirty="0"/>
              <a:t>PC&gt; </a:t>
            </a:r>
            <a:r>
              <a:rPr lang="en-US" b="1" dirty="0" err="1"/>
              <a:t>ssh</a:t>
            </a:r>
            <a:r>
              <a:rPr lang="en-US" b="1" dirty="0"/>
              <a:t> –l </a:t>
            </a:r>
            <a:r>
              <a:rPr lang="en-US" b="1" dirty="0" err="1"/>
              <a:t>SSHadmin</a:t>
            </a:r>
            <a:r>
              <a:rPr lang="en-US" b="1" dirty="0"/>
              <a:t> </a:t>
            </a:r>
            <a:r>
              <a:rPr lang="en-US" b="1" dirty="0" smtClean="0"/>
              <a:t>192.168.2.1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40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3: Create a Numbered IP ACL </a:t>
            </a:r>
            <a:r>
              <a:rPr lang="en-US" sz="3200" b="1" dirty="0" smtClean="0"/>
              <a:t>100 : </a:t>
            </a:r>
          </a:p>
          <a:p>
            <a:r>
              <a:rPr lang="en-US" dirty="0" smtClean="0"/>
              <a:t>On </a:t>
            </a:r>
            <a:r>
              <a:rPr lang="en-US" dirty="0"/>
              <a:t>R3, block all packets </a:t>
            </a:r>
            <a:r>
              <a:rPr lang="en-US" dirty="0" smtClean="0"/>
              <a:t>containing the </a:t>
            </a:r>
            <a:r>
              <a:rPr lang="en-US" dirty="0"/>
              <a:t>source IP address </a:t>
            </a:r>
            <a:r>
              <a:rPr lang="en-US" dirty="0" smtClean="0"/>
              <a:t>from </a:t>
            </a:r>
            <a:r>
              <a:rPr lang="en-US" dirty="0"/>
              <a:t>pool of addresses: </a:t>
            </a:r>
            <a:r>
              <a:rPr lang="en-US" dirty="0" smtClean="0"/>
              <a:t> 127.0.0.0/8, any </a:t>
            </a:r>
            <a:r>
              <a:rPr lang="en-US" dirty="0"/>
              <a:t>RFC 1918 private addresses, and any IP multicast address</a:t>
            </a:r>
            <a:r>
              <a:rPr lang="en-US" dirty="0" smtClean="0"/>
              <a:t>.</a:t>
            </a:r>
          </a:p>
          <a:p>
            <a:r>
              <a:rPr lang="en-US" b="1" dirty="0"/>
              <a:t>Step 1. Configure ACL 100 to block all specified traffic from the </a:t>
            </a:r>
            <a:r>
              <a:rPr lang="en-US" b="1" dirty="0" smtClean="0"/>
              <a:t>outside </a:t>
            </a:r>
            <a:r>
              <a:rPr lang="en-US" b="1" dirty="0"/>
              <a:t>network.</a:t>
            </a:r>
          </a:p>
          <a:p>
            <a:r>
              <a:rPr lang="en-US" dirty="0" smtClean="0"/>
              <a:t>You should also block </a:t>
            </a:r>
            <a:r>
              <a:rPr lang="en-US" dirty="0"/>
              <a:t>traffic sourced from your own internal address space if it is not an RFC 1918 </a:t>
            </a:r>
            <a:r>
              <a:rPr lang="en-US" dirty="0" smtClean="0"/>
              <a:t>address.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10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084215"/>
            <a:ext cx="750521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R3(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access-list 100 deny </a:t>
            </a:r>
            <a:r>
              <a:rPr lang="en-US" b="1" dirty="0" err="1"/>
              <a:t>ip</a:t>
            </a:r>
            <a:r>
              <a:rPr lang="en-US" b="1" dirty="0"/>
              <a:t> 10.0.0.0 0.255.255.255 any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100 deny </a:t>
            </a:r>
            <a:r>
              <a:rPr lang="en-US" b="1" dirty="0" err="1"/>
              <a:t>ip</a:t>
            </a:r>
            <a:r>
              <a:rPr lang="en-US" b="1" dirty="0"/>
              <a:t> 172.16.0.0 0.15.255.255 any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100 deny </a:t>
            </a:r>
            <a:r>
              <a:rPr lang="en-US" b="1" dirty="0" err="1"/>
              <a:t>ip</a:t>
            </a:r>
            <a:r>
              <a:rPr lang="en-US" b="1" dirty="0"/>
              <a:t> 192.168.0.0 0.0.255.255 any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100 deny </a:t>
            </a:r>
            <a:r>
              <a:rPr lang="en-US" b="1" dirty="0" err="1"/>
              <a:t>ip</a:t>
            </a:r>
            <a:r>
              <a:rPr lang="en-US" b="1" dirty="0"/>
              <a:t> 127.0.0.0 0.255.255.255 any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100 deny </a:t>
            </a:r>
            <a:r>
              <a:rPr lang="en-US" b="1" dirty="0" err="1"/>
              <a:t>ip</a:t>
            </a:r>
            <a:r>
              <a:rPr lang="en-US" b="1" dirty="0"/>
              <a:t> 224.0.0.0 15.255.255.255 any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100 permit </a:t>
            </a:r>
            <a:r>
              <a:rPr lang="en-US" b="1" dirty="0" err="1"/>
              <a:t>ip</a:t>
            </a:r>
            <a:r>
              <a:rPr lang="en-US" b="1" dirty="0"/>
              <a:t> any </a:t>
            </a:r>
            <a:r>
              <a:rPr lang="en-US" b="1" dirty="0" err="1" smtClean="0"/>
              <a:t>any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55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42271"/>
            <a:ext cx="7563269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2. Apply the ACL to interface </a:t>
            </a:r>
            <a:r>
              <a:rPr lang="en-US" b="1" dirty="0" smtClean="0"/>
              <a:t>Serial </a:t>
            </a:r>
            <a:r>
              <a:rPr lang="en-US" b="1" dirty="0"/>
              <a:t>0/0/1</a:t>
            </a:r>
            <a:r>
              <a:rPr lang="en-US" b="1" dirty="0" smtClean="0"/>
              <a:t>.</a:t>
            </a:r>
            <a:r>
              <a:rPr lang="en-US" dirty="0" smtClean="0"/>
              <a:t> </a:t>
            </a:r>
          </a:p>
          <a:p>
            <a:r>
              <a:rPr lang="en-US" dirty="0" smtClean="0"/>
              <a:t>Use </a:t>
            </a:r>
            <a:r>
              <a:rPr lang="en-US" b="1" dirty="0" err="1"/>
              <a:t>ip</a:t>
            </a:r>
            <a:r>
              <a:rPr lang="en-US" b="1" dirty="0"/>
              <a:t> access-group </a:t>
            </a:r>
            <a:r>
              <a:rPr lang="en-US" dirty="0" smtClean="0"/>
              <a:t>command </a:t>
            </a:r>
            <a:r>
              <a:rPr lang="en-US" dirty="0"/>
              <a:t>to </a:t>
            </a:r>
            <a:r>
              <a:rPr lang="en-US" dirty="0" smtClean="0"/>
              <a:t>apply </a:t>
            </a:r>
            <a:r>
              <a:rPr lang="en-US" dirty="0"/>
              <a:t>access list to incoming traffic on interface Serial 0/0/1.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s0/0/1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ip</a:t>
            </a:r>
            <a:r>
              <a:rPr lang="en-US" b="1" dirty="0"/>
              <a:t> access-group 100 </a:t>
            </a:r>
            <a:r>
              <a:rPr lang="en-US" b="1" dirty="0" smtClean="0"/>
              <a:t>in</a:t>
            </a:r>
          </a:p>
          <a:p>
            <a:r>
              <a:rPr lang="en-US" b="1" dirty="0"/>
              <a:t>Step 3. Confirm that the specified traffic entering interface Serial 0/0/1 is dropped.</a:t>
            </a:r>
          </a:p>
          <a:p>
            <a:r>
              <a:rPr lang="en-US" dirty="0"/>
              <a:t>From the PC-C command prompt, ping the PC-A server</a:t>
            </a:r>
            <a:r>
              <a:rPr lang="en-US" dirty="0" smtClean="0"/>
              <a:t>. The </a:t>
            </a:r>
            <a:r>
              <a:rPr lang="en-US" dirty="0"/>
              <a:t>ICMP echo </a:t>
            </a:r>
            <a:r>
              <a:rPr lang="en-US" i="1" dirty="0"/>
              <a:t>replies </a:t>
            </a:r>
            <a:r>
              <a:rPr lang="en-US" dirty="0"/>
              <a:t>are blocked by the ACL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88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4. </a:t>
            </a:r>
            <a:r>
              <a:rPr lang="en-US" b="1" dirty="0" smtClean="0"/>
              <a:t>Remove </a:t>
            </a:r>
            <a:r>
              <a:rPr lang="en-US" b="1" dirty="0"/>
              <a:t>the ACL from interface </a:t>
            </a:r>
            <a:r>
              <a:rPr lang="en-US" b="1" dirty="0" smtClean="0"/>
              <a:t>Serial </a:t>
            </a:r>
            <a:r>
              <a:rPr lang="en-US" b="1" dirty="0"/>
              <a:t>0/0/1</a:t>
            </a:r>
            <a:r>
              <a:rPr lang="en-US" b="1" dirty="0" smtClean="0"/>
              <a:t>.</a:t>
            </a:r>
          </a:p>
          <a:p>
            <a:r>
              <a:rPr lang="en-US" dirty="0" smtClean="0"/>
              <a:t>Remove ACL to allow </a:t>
            </a:r>
            <a:r>
              <a:rPr lang="en-US" dirty="0"/>
              <a:t>traffic </a:t>
            </a:r>
            <a:r>
              <a:rPr lang="en-US" dirty="0" smtClean="0"/>
              <a:t>from the outside network.</a:t>
            </a:r>
          </a:p>
          <a:p>
            <a:r>
              <a:rPr lang="en-US" dirty="0"/>
              <a:t>Use the </a:t>
            </a:r>
            <a:r>
              <a:rPr lang="en-US" b="1" dirty="0"/>
              <a:t>no </a:t>
            </a:r>
            <a:r>
              <a:rPr lang="en-US" b="1" dirty="0" err="1"/>
              <a:t>ip</a:t>
            </a:r>
            <a:r>
              <a:rPr lang="en-US" b="1" dirty="0"/>
              <a:t> access-group </a:t>
            </a:r>
            <a:r>
              <a:rPr lang="en-US" dirty="0" smtClean="0"/>
              <a:t>command </a:t>
            </a:r>
            <a:r>
              <a:rPr lang="en-US" dirty="0"/>
              <a:t>to remove the access list from interface Serial </a:t>
            </a:r>
            <a:r>
              <a:rPr lang="en-US" dirty="0" smtClean="0"/>
              <a:t>0/0/1.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s0/0/1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no </a:t>
            </a:r>
            <a:r>
              <a:rPr lang="en-US" b="1" dirty="0" err="1"/>
              <a:t>ip</a:t>
            </a:r>
            <a:r>
              <a:rPr lang="en-US" b="1" dirty="0"/>
              <a:t> access-group 100 in</a:t>
            </a: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82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42271"/>
            <a:ext cx="7592297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4: Create a Numbered IP ACL </a:t>
            </a:r>
            <a:r>
              <a:rPr lang="en-US" sz="3200" b="1" dirty="0" smtClean="0"/>
              <a:t>110</a:t>
            </a:r>
          </a:p>
          <a:p>
            <a:r>
              <a:rPr lang="en-US" dirty="0"/>
              <a:t>Deny all outbound packets with source address outside the range of internal IP addresses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ACL 110 to permit only traffic from the </a:t>
            </a:r>
            <a:r>
              <a:rPr lang="en-US" b="1" dirty="0" smtClean="0"/>
              <a:t>inside </a:t>
            </a:r>
            <a:r>
              <a:rPr lang="en-US" b="1" dirty="0"/>
              <a:t>network</a:t>
            </a:r>
            <a:r>
              <a:rPr lang="en-US" b="1" dirty="0" smtClean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110 permit </a:t>
            </a:r>
            <a:r>
              <a:rPr lang="en-US" b="1" dirty="0" err="1"/>
              <a:t>ip</a:t>
            </a:r>
            <a:r>
              <a:rPr lang="en-US" b="1" dirty="0"/>
              <a:t> 192.168.3.0 0.0.0.255 </a:t>
            </a:r>
            <a:r>
              <a:rPr lang="en-US" b="1" dirty="0" smtClean="0"/>
              <a:t>any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Apply the ACL to interface F0/1</a:t>
            </a:r>
            <a:r>
              <a:rPr lang="en-US" b="1" dirty="0" smtClean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fa0/1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ip</a:t>
            </a:r>
            <a:r>
              <a:rPr lang="en-US" b="1" dirty="0"/>
              <a:t> access-group 110 in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50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Configure </a:t>
            </a:r>
            <a:r>
              <a:rPr lang="en-US" sz="2800" dirty="0">
                <a:cs typeface="Arial" pitchFamily="34" charset="0"/>
              </a:rPr>
              <a:t>IP ACLs to </a:t>
            </a:r>
            <a:r>
              <a:rPr lang="en-US" sz="2800">
                <a:cs typeface="Arial" pitchFamily="34" charset="0"/>
              </a:rPr>
              <a:t>Mitigate Attacks in Packet </a:t>
            </a:r>
            <a:r>
              <a:rPr lang="en-US" sz="2800" smtClean="0">
                <a:cs typeface="Arial" pitchFamily="34" charset="0"/>
              </a:rPr>
              <a:t>tracer.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19726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5: Create a Numbered IP ACL </a:t>
            </a:r>
            <a:r>
              <a:rPr lang="en-US" sz="3200" b="1" dirty="0" smtClean="0"/>
              <a:t>120: </a:t>
            </a:r>
          </a:p>
          <a:p>
            <a:r>
              <a:rPr lang="en-US" dirty="0" smtClean="0"/>
              <a:t>Permit </a:t>
            </a:r>
            <a:r>
              <a:rPr lang="en-US" dirty="0"/>
              <a:t>any outside host to access DNS, SMTP, and FTP services on server PC-A, deny any outside </a:t>
            </a:r>
            <a:r>
              <a:rPr lang="en-US" dirty="0" smtClean="0"/>
              <a:t>host access </a:t>
            </a:r>
            <a:r>
              <a:rPr lang="en-US" dirty="0"/>
              <a:t>to HTTPS services on PC-A, and permit PC-C to access R1 via SSH</a:t>
            </a:r>
            <a:r>
              <a:rPr lang="en-US" dirty="0" smtClean="0"/>
              <a:t>.</a:t>
            </a:r>
          </a:p>
          <a:p>
            <a:r>
              <a:rPr lang="en-US" b="1" dirty="0"/>
              <a:t>Step 1. Verify that PC-C can access the PC-A via HTTPS using the web browser.</a:t>
            </a:r>
          </a:p>
          <a:p>
            <a:r>
              <a:rPr lang="en-US" dirty="0" smtClean="0"/>
              <a:t>Disable </a:t>
            </a:r>
            <a:r>
              <a:rPr lang="en-US" dirty="0"/>
              <a:t>HTTP and enable HTTPS on server PC-A.</a:t>
            </a:r>
          </a:p>
          <a:p>
            <a:r>
              <a:rPr lang="en-US" b="1" dirty="0"/>
              <a:t>Step 2. Configure ACL 120 to specifically permit and deny the specified traffic.</a:t>
            </a:r>
          </a:p>
          <a:p>
            <a:endParaRPr lang="en-US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16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42271"/>
            <a:ext cx="7592297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access-list 120 permit </a:t>
            </a:r>
            <a:r>
              <a:rPr lang="en-US" b="1" dirty="0" err="1"/>
              <a:t>udp</a:t>
            </a:r>
            <a:r>
              <a:rPr lang="en-US" b="1" dirty="0"/>
              <a:t> any host 192.168.1.3 </a:t>
            </a:r>
            <a:r>
              <a:rPr lang="en-US" b="1" dirty="0" err="1"/>
              <a:t>eq</a:t>
            </a:r>
            <a:r>
              <a:rPr lang="en-US" b="1" dirty="0"/>
              <a:t> domain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120 permit </a:t>
            </a:r>
            <a:r>
              <a:rPr lang="en-US" b="1" dirty="0" err="1"/>
              <a:t>tcp</a:t>
            </a:r>
            <a:r>
              <a:rPr lang="en-US" b="1" dirty="0"/>
              <a:t> any host 192.168.1.3 </a:t>
            </a:r>
            <a:r>
              <a:rPr lang="en-US" b="1" dirty="0" err="1"/>
              <a:t>eq</a:t>
            </a:r>
            <a:r>
              <a:rPr lang="en-US" b="1" dirty="0"/>
              <a:t> </a:t>
            </a:r>
            <a:r>
              <a:rPr lang="en-US" b="1" dirty="0" err="1"/>
              <a:t>smtp</a:t>
            </a:r>
            <a:endParaRPr lang="en-US" b="1" dirty="0"/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120 permit </a:t>
            </a:r>
            <a:r>
              <a:rPr lang="en-US" b="1" dirty="0" err="1"/>
              <a:t>tcp</a:t>
            </a:r>
            <a:r>
              <a:rPr lang="en-US" b="1" dirty="0"/>
              <a:t> any host 192.168.1.3 </a:t>
            </a:r>
            <a:r>
              <a:rPr lang="en-US" b="1" dirty="0" err="1"/>
              <a:t>eq</a:t>
            </a:r>
            <a:r>
              <a:rPr lang="en-US" b="1" dirty="0"/>
              <a:t> ftp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120 deny </a:t>
            </a:r>
            <a:r>
              <a:rPr lang="en-US" b="1" dirty="0" err="1"/>
              <a:t>tcp</a:t>
            </a:r>
            <a:r>
              <a:rPr lang="en-US" b="1" dirty="0"/>
              <a:t> any host 192.168.1.3 </a:t>
            </a:r>
            <a:r>
              <a:rPr lang="en-US" b="1" dirty="0" err="1"/>
              <a:t>eq</a:t>
            </a:r>
            <a:r>
              <a:rPr lang="en-US" b="1" dirty="0"/>
              <a:t> 443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120 permit </a:t>
            </a:r>
            <a:r>
              <a:rPr lang="en-US" b="1" dirty="0" err="1"/>
              <a:t>tcp</a:t>
            </a:r>
            <a:r>
              <a:rPr lang="en-US" b="1" dirty="0"/>
              <a:t> host 192.168.3.3 host 10.1.1.1 </a:t>
            </a:r>
            <a:r>
              <a:rPr lang="en-US" b="1" dirty="0" err="1" smtClean="0"/>
              <a:t>eq</a:t>
            </a:r>
            <a:r>
              <a:rPr lang="en-US" b="1" dirty="0" smtClean="0"/>
              <a:t> 22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41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3. Apply the ACL to interface </a:t>
            </a:r>
            <a:r>
              <a:rPr lang="en-US" b="1" dirty="0" smtClean="0"/>
              <a:t>S0/0/0</a:t>
            </a:r>
            <a:r>
              <a:rPr lang="en-US" b="1" dirty="0"/>
              <a:t>.</a:t>
            </a:r>
          </a:p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interface s0/0/0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ip</a:t>
            </a:r>
            <a:r>
              <a:rPr lang="en-US" b="1" dirty="0"/>
              <a:t> access-group 120 in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4. Verify that PC-C cannot </a:t>
            </a:r>
            <a:r>
              <a:rPr lang="en-US" b="1" dirty="0" smtClean="0"/>
              <a:t>access </a:t>
            </a:r>
            <a:r>
              <a:rPr lang="en-US" b="1" dirty="0"/>
              <a:t>PC-A via </a:t>
            </a:r>
            <a:r>
              <a:rPr lang="en-US" b="1" dirty="0" smtClean="0"/>
              <a:t>HTTP using </a:t>
            </a:r>
            <a:r>
              <a:rPr lang="en-US" b="1" dirty="0"/>
              <a:t>the web </a:t>
            </a:r>
            <a:r>
              <a:rPr lang="en-US" b="1" dirty="0" smtClean="0"/>
              <a:t>browser.</a:t>
            </a:r>
          </a:p>
          <a:p>
            <a:pPr marL="0" indent="0">
              <a:buNone/>
            </a:pPr>
            <a:r>
              <a:rPr lang="en-US" sz="3200" b="1" dirty="0"/>
              <a:t>Task 6: Modify An Existing ACL:</a:t>
            </a:r>
            <a:r>
              <a:rPr lang="en-US" b="1" dirty="0"/>
              <a:t> </a:t>
            </a:r>
            <a:endParaRPr lang="en-US" b="1" dirty="0" smtClean="0"/>
          </a:p>
          <a:p>
            <a:r>
              <a:rPr lang="en-US" dirty="0" smtClean="0"/>
              <a:t>Permit </a:t>
            </a:r>
            <a:r>
              <a:rPr lang="en-US" dirty="0"/>
              <a:t>ICMP echo replies and destination unreachable messages from the outside network (relative to R1); deny all other incoming ICMP packets</a:t>
            </a:r>
            <a:r>
              <a:rPr lang="en-US" dirty="0" smtClean="0"/>
              <a:t>.</a:t>
            </a: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64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42271"/>
            <a:ext cx="7563269" cy="5011785"/>
          </a:xfrm>
        </p:spPr>
        <p:txBody>
          <a:bodyPr>
            <a:noAutofit/>
          </a:bodyPr>
          <a:lstStyle/>
          <a:p>
            <a:r>
              <a:rPr lang="en-US" b="1" dirty="0"/>
              <a:t>Step 1. Verify that PC-A cannot success fully ping the loopback interface on </a:t>
            </a:r>
            <a:r>
              <a:rPr lang="en-US" b="1" dirty="0" smtClean="0"/>
              <a:t>R2.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Make any </a:t>
            </a:r>
            <a:r>
              <a:rPr lang="en-US" b="1" dirty="0" smtClean="0"/>
              <a:t>necessary </a:t>
            </a:r>
            <a:r>
              <a:rPr lang="en-US" b="1" dirty="0"/>
              <a:t>changes to ACL 120 to permit and deny the </a:t>
            </a:r>
            <a:r>
              <a:rPr lang="en-US" b="1" dirty="0" smtClean="0"/>
              <a:t>specified traffic.</a:t>
            </a:r>
            <a:endParaRPr lang="en-US" b="1" dirty="0"/>
          </a:p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access-list 120 permit </a:t>
            </a:r>
            <a:r>
              <a:rPr lang="en-US" b="1" dirty="0" err="1"/>
              <a:t>icmp</a:t>
            </a:r>
            <a:r>
              <a:rPr lang="en-US" b="1" dirty="0"/>
              <a:t> any </a:t>
            </a:r>
            <a:r>
              <a:rPr lang="en-US" b="1" dirty="0" err="1"/>
              <a:t>any</a:t>
            </a:r>
            <a:r>
              <a:rPr lang="en-US" b="1" dirty="0"/>
              <a:t> echo-reply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120 permit </a:t>
            </a:r>
            <a:r>
              <a:rPr lang="en-US" b="1" dirty="0" err="1"/>
              <a:t>icmp</a:t>
            </a:r>
            <a:r>
              <a:rPr lang="en-US" b="1" dirty="0"/>
              <a:t> any </a:t>
            </a:r>
            <a:r>
              <a:rPr lang="en-US" b="1" dirty="0" err="1"/>
              <a:t>any</a:t>
            </a:r>
            <a:r>
              <a:rPr lang="en-US" b="1" dirty="0"/>
              <a:t> unreachable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120 deny </a:t>
            </a:r>
            <a:r>
              <a:rPr lang="en-US" b="1" dirty="0" err="1"/>
              <a:t>icmp</a:t>
            </a:r>
            <a:r>
              <a:rPr lang="en-US" b="1" dirty="0"/>
              <a:t> any </a:t>
            </a:r>
            <a:r>
              <a:rPr lang="en-US" b="1" dirty="0" err="1"/>
              <a:t>any</a:t>
            </a:r>
            <a:endParaRPr lang="en-US" b="1" dirty="0"/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120 permit </a:t>
            </a:r>
            <a:r>
              <a:rPr lang="en-US" b="1" dirty="0" err="1"/>
              <a:t>ip</a:t>
            </a:r>
            <a:r>
              <a:rPr lang="en-US" b="1" dirty="0"/>
              <a:t> any </a:t>
            </a:r>
            <a:r>
              <a:rPr lang="en-US" b="1" dirty="0" err="1" smtClean="0"/>
              <a:t>any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38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2271"/>
            <a:ext cx="3785926" cy="5055329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3. Verify that PC-A can </a:t>
            </a:r>
            <a:r>
              <a:rPr lang="en-US" b="1" dirty="0" smtClean="0"/>
              <a:t>successfully </a:t>
            </a:r>
            <a:r>
              <a:rPr lang="en-US" b="1" dirty="0"/>
              <a:t>ping the loopback interface on </a:t>
            </a:r>
            <a:r>
              <a:rPr lang="en-US" b="1" dirty="0" smtClean="0"/>
              <a:t>R2</a:t>
            </a:r>
            <a:r>
              <a:rPr lang="en-US" b="1" dirty="0"/>
              <a:t>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4. Check </a:t>
            </a:r>
            <a:r>
              <a:rPr lang="en-US" b="1" dirty="0" smtClean="0"/>
              <a:t>results </a:t>
            </a:r>
            <a:r>
              <a:rPr lang="en-US" b="1" dirty="0"/>
              <a:t>.</a:t>
            </a:r>
          </a:p>
          <a:p>
            <a:r>
              <a:rPr lang="en-US" dirty="0"/>
              <a:t>Your completion percentage should be 100%. </a:t>
            </a:r>
            <a:endParaRPr lang="en-US" dirty="0" smtClean="0"/>
          </a:p>
          <a:p>
            <a:r>
              <a:rPr lang="en-US" dirty="0" smtClean="0"/>
              <a:t>Click </a:t>
            </a:r>
            <a:r>
              <a:rPr lang="en-US" b="1" dirty="0"/>
              <a:t>Check Results </a:t>
            </a:r>
            <a:r>
              <a:rPr lang="en-US" dirty="0"/>
              <a:t>to see </a:t>
            </a:r>
            <a:r>
              <a:rPr lang="en-US" dirty="0" smtClean="0"/>
              <a:t>feedback.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43886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Chapter 4: PT </a:t>
            </a:r>
            <a:r>
              <a:rPr lang="en-US" i="1" dirty="0">
                <a:latin typeface="+mj-lt"/>
                <a:cs typeface="Arial"/>
              </a:rPr>
              <a:t>Activity: Configure IP ACLs to Mitigate Attacks </a:t>
            </a:r>
            <a:r>
              <a:rPr lang="en-US" i="1" dirty="0" smtClean="0">
                <a:latin typeface="+mj-lt"/>
                <a:cs typeface="Arial"/>
              </a:rPr>
              <a:t>– “CCNA </a:t>
            </a:r>
            <a:r>
              <a:rPr lang="en-US" i="1" dirty="0">
                <a:latin typeface="+mj-lt"/>
                <a:cs typeface="Arial"/>
              </a:rPr>
              <a:t>Security 1.1 Student Packet Tracer </a:t>
            </a:r>
            <a:r>
              <a:rPr lang="en-US" i="1" dirty="0" smtClean="0">
                <a:latin typeface="+mj-lt"/>
                <a:cs typeface="Arial"/>
              </a:rPr>
              <a:t>Manual”, </a:t>
            </a:r>
            <a:r>
              <a:rPr lang="en-US" i="1" dirty="0">
                <a:latin typeface="+mj-lt"/>
                <a:cs typeface="Arial"/>
              </a:rPr>
              <a:t>Cisco </a:t>
            </a:r>
            <a:r>
              <a:rPr lang="en-US" i="1" dirty="0" smtClean="0">
                <a:latin typeface="+mj-lt"/>
                <a:cs typeface="Arial"/>
              </a:rPr>
              <a:t>2012.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“Cisco </a:t>
            </a:r>
            <a:r>
              <a:rPr lang="en-US" dirty="0"/>
              <a:t>provides basic traffic filtering capabilities with access control </a:t>
            </a:r>
            <a:r>
              <a:rPr lang="en-US" dirty="0" smtClean="0"/>
              <a:t>lists (ACL). </a:t>
            </a:r>
            <a:r>
              <a:rPr lang="en-US" dirty="0"/>
              <a:t>Access lists filter network traffic by controlling whether routed packets are forwarded or blocked at the router’s interfaces. </a:t>
            </a:r>
            <a:r>
              <a:rPr lang="en-US" dirty="0" smtClean="0"/>
              <a:t>Your </a:t>
            </a:r>
            <a:r>
              <a:rPr lang="en-US" dirty="0"/>
              <a:t>router examines each packet to determine whether to forward or drop the packet, on the basis of the criteria you specified within the access </a:t>
            </a:r>
            <a:r>
              <a:rPr lang="en-US" dirty="0" smtClean="0"/>
              <a:t>lists: </a:t>
            </a:r>
            <a:r>
              <a:rPr lang="en-US" dirty="0"/>
              <a:t>source </a:t>
            </a:r>
            <a:r>
              <a:rPr lang="en-US" dirty="0" smtClean="0"/>
              <a:t>address, </a:t>
            </a:r>
            <a:r>
              <a:rPr lang="en-US" dirty="0"/>
              <a:t>destination address of the traffic, the upper-layer protocol, or other </a:t>
            </a:r>
            <a:r>
              <a:rPr lang="en-US" dirty="0" smtClean="0"/>
              <a:t>information”. </a:t>
            </a:r>
            <a:endParaRPr lang="en-US" dirty="0"/>
          </a:p>
          <a:p>
            <a:r>
              <a:rPr lang="en-US" sz="2200" b="1" i="1" dirty="0" smtClean="0"/>
              <a:t>“</a:t>
            </a:r>
            <a:r>
              <a:rPr lang="en-US" sz="2200" b="1" i="1" dirty="0"/>
              <a:t>Cisco </a:t>
            </a:r>
            <a:r>
              <a:rPr lang="en-US" sz="2200" b="1" i="1" dirty="0" smtClean="0"/>
              <a:t>IOS Security Configuration </a:t>
            </a:r>
            <a:r>
              <a:rPr lang="en-US" sz="2200" b="1" i="1" dirty="0"/>
              <a:t>Guide”</a:t>
            </a:r>
            <a:r>
              <a:rPr lang="en-US" sz="2200" b="1" dirty="0" smtClean="0"/>
              <a:t> – </a:t>
            </a:r>
            <a:r>
              <a:rPr lang="en-US" sz="2200" b="1" dirty="0"/>
              <a:t>Cisco Systems, </a:t>
            </a:r>
            <a:r>
              <a:rPr lang="en-US" sz="2200" b="1" dirty="0" err="1" smtClean="0"/>
              <a:t>Inc</a:t>
            </a:r>
            <a:r>
              <a:rPr lang="en-US" sz="2200" b="1" dirty="0" smtClean="0"/>
              <a:t>, 2006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55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314746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Experimental Setup: </a:t>
            </a:r>
            <a:r>
              <a:rPr lang="en-US" dirty="0" smtClean="0"/>
              <a:t>Lets assume a </a:t>
            </a:r>
            <a:r>
              <a:rPr lang="en-US" dirty="0"/>
              <a:t>network topology </a:t>
            </a:r>
            <a:r>
              <a:rPr lang="en-US" dirty="0" smtClean="0"/>
              <a:t>consists of three routers </a:t>
            </a:r>
            <a:r>
              <a:rPr lang="en-US" dirty="0"/>
              <a:t>R1, R2 and R3.</a:t>
            </a: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2" descr="C:\Users\kashif\Pictures\Screenshots\Screenshot (313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17" y="2366736"/>
            <a:ext cx="489086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93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9" y="1281113"/>
            <a:ext cx="7358743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97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Access </a:t>
            </a:r>
            <a:r>
              <a:rPr lang="en-US" dirty="0"/>
              <a:t>to routers R1, R2, and R3 should only be permitted from PC-C, the management station</a:t>
            </a:r>
            <a:r>
              <a:rPr lang="en-US" dirty="0" smtClean="0"/>
              <a:t>.</a:t>
            </a:r>
          </a:p>
          <a:p>
            <a:r>
              <a:rPr lang="en-US" dirty="0"/>
              <a:t>PC-C is also used for connectivity testing to PC-A, a server providing DNS, SMTP, FTP, and HTTPS services</a:t>
            </a:r>
            <a:r>
              <a:rPr lang="en-US" dirty="0" smtClean="0"/>
              <a:t>.</a:t>
            </a:r>
          </a:p>
          <a:p>
            <a:r>
              <a:rPr lang="en-US" dirty="0"/>
              <a:t>The standard procedure is to apply ACLs on edge routers to mitigate common threats based on source and/or destination IP address. </a:t>
            </a:r>
            <a:endParaRPr lang="en-US" dirty="0" smtClean="0"/>
          </a:p>
          <a:p>
            <a:r>
              <a:rPr lang="en-US" dirty="0"/>
              <a:t>W</a:t>
            </a:r>
            <a:r>
              <a:rPr lang="en-US" dirty="0" smtClean="0"/>
              <a:t>e </a:t>
            </a:r>
            <a:r>
              <a:rPr lang="en-US" dirty="0"/>
              <a:t>will create ACLs on edge routers R1 and R3 to achieve this </a:t>
            </a:r>
            <a:r>
              <a:rPr lang="en-US" dirty="0" smtClean="0"/>
              <a:t>goal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/>
              <a:t>then verify ACL functionality from internal and external hosts.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52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42271"/>
            <a:ext cx="7548755" cy="5011785"/>
          </a:xfrm>
        </p:spPr>
        <p:txBody>
          <a:bodyPr>
            <a:noAutofit/>
          </a:bodyPr>
          <a:lstStyle/>
          <a:p>
            <a:r>
              <a:rPr lang="en-US" dirty="0"/>
              <a:t>The routers have been pre-configured with</a:t>
            </a:r>
            <a:r>
              <a:rPr lang="en-US" dirty="0" smtClean="0"/>
              <a:t>:</a:t>
            </a:r>
          </a:p>
          <a:p>
            <a:r>
              <a:rPr lang="en-US" dirty="0" smtClean="0"/>
              <a:t>Enable </a:t>
            </a:r>
            <a:r>
              <a:rPr lang="en-US" dirty="0"/>
              <a:t>password: </a:t>
            </a:r>
            <a:r>
              <a:rPr lang="en-US" b="1" dirty="0"/>
              <a:t>ciscoenpa55</a:t>
            </a:r>
          </a:p>
          <a:p>
            <a:r>
              <a:rPr lang="en-US" dirty="0" smtClean="0"/>
              <a:t>Password </a:t>
            </a:r>
            <a:r>
              <a:rPr lang="en-US" dirty="0"/>
              <a:t>for console: </a:t>
            </a:r>
            <a:r>
              <a:rPr lang="en-US" b="1" dirty="0"/>
              <a:t>ciscoconpa55</a:t>
            </a:r>
          </a:p>
          <a:p>
            <a:r>
              <a:rPr lang="en-US" dirty="0" smtClean="0"/>
              <a:t>Username </a:t>
            </a:r>
            <a:r>
              <a:rPr lang="en-US" dirty="0"/>
              <a:t>for VTY lines: </a:t>
            </a:r>
            <a:r>
              <a:rPr lang="en-US" b="1" dirty="0" err="1"/>
              <a:t>SSHadmin</a:t>
            </a:r>
            <a:endParaRPr lang="en-US" b="1" dirty="0"/>
          </a:p>
          <a:p>
            <a:r>
              <a:rPr lang="en-US" dirty="0" smtClean="0"/>
              <a:t>Password </a:t>
            </a:r>
            <a:r>
              <a:rPr lang="en-US" dirty="0"/>
              <a:t>for VTY lines: </a:t>
            </a:r>
            <a:r>
              <a:rPr lang="en-US" b="1" dirty="0"/>
              <a:t>ciscosshpa55</a:t>
            </a:r>
          </a:p>
          <a:p>
            <a:r>
              <a:rPr lang="en-US" dirty="0" smtClean="0"/>
              <a:t>IP </a:t>
            </a:r>
            <a:r>
              <a:rPr lang="en-US" dirty="0"/>
              <a:t>addressing</a:t>
            </a:r>
          </a:p>
          <a:p>
            <a:r>
              <a:rPr lang="en-US" dirty="0" smtClean="0"/>
              <a:t>Static </a:t>
            </a:r>
            <a:r>
              <a:rPr lang="en-US" dirty="0"/>
              <a:t>routing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60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1: Verify Basic Network </a:t>
            </a:r>
            <a:r>
              <a:rPr lang="en-US" sz="3200" b="1" dirty="0" smtClean="0"/>
              <a:t>Connectivity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From the PC-C command prompt, ping the PC-A </a:t>
            </a:r>
            <a:r>
              <a:rPr lang="en-US" b="1" dirty="0" smtClean="0"/>
              <a:t>server</a:t>
            </a:r>
            <a:r>
              <a:rPr lang="en-US" b="1" dirty="0"/>
              <a:t>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</a:t>
            </a:r>
            <a:r>
              <a:rPr lang="en-US" b="1" dirty="0" smtClean="0"/>
              <a:t>From </a:t>
            </a:r>
            <a:r>
              <a:rPr lang="en-US" b="1" dirty="0"/>
              <a:t>the PC-C command prompt, </a:t>
            </a:r>
            <a:r>
              <a:rPr lang="en-US" b="1" dirty="0" smtClean="0"/>
              <a:t>SSH </a:t>
            </a:r>
            <a:r>
              <a:rPr lang="en-US" b="1" dirty="0"/>
              <a:t>to the router </a:t>
            </a:r>
            <a:r>
              <a:rPr lang="en-US" b="1" dirty="0" smtClean="0"/>
              <a:t>R2 </a:t>
            </a:r>
            <a:r>
              <a:rPr lang="en-US" b="1" dirty="0"/>
              <a:t>Lo0 interface. </a:t>
            </a:r>
            <a:r>
              <a:rPr lang="en-US" b="1" dirty="0" smtClean="0"/>
              <a:t>Exit </a:t>
            </a:r>
            <a:r>
              <a:rPr lang="en-US" b="1" dirty="0"/>
              <a:t>the </a:t>
            </a:r>
            <a:r>
              <a:rPr lang="en-US" b="1" dirty="0" smtClean="0"/>
              <a:t>SSH session.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IP ACLs to Mitigate Attacks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98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22486</TotalTime>
  <Words>1335</Words>
  <Application>Microsoft Office PowerPoint</Application>
  <PresentationFormat>On-screen Show (4:3)</PresentationFormat>
  <Paragraphs>150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  <vt:lpstr>Configure IP ACLs to Mitigate Attacks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16104</cp:revision>
  <cp:lastPrinted>2015-04-15T04:00:00Z</cp:lastPrinted>
  <dcterms:created xsi:type="dcterms:W3CDTF">2015-04-10T12:56:27Z</dcterms:created>
  <dcterms:modified xsi:type="dcterms:W3CDTF">2016-07-31T03:51:49Z</dcterms:modified>
</cp:coreProperties>
</file>