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706" r:id="rId5"/>
    <p:sldId id="707" r:id="rId6"/>
    <p:sldId id="708" r:id="rId7"/>
    <p:sldId id="710" r:id="rId8"/>
    <p:sldId id="711" r:id="rId9"/>
    <p:sldId id="712" r:id="rId10"/>
    <p:sldId id="713" r:id="rId11"/>
    <p:sldId id="714" r:id="rId12"/>
    <p:sldId id="717" r:id="rId13"/>
    <p:sldId id="718" r:id="rId14"/>
    <p:sldId id="716" r:id="rId15"/>
    <p:sldId id="719" r:id="rId16"/>
    <p:sldId id="720" r:id="rId17"/>
    <p:sldId id="721" r:id="rId18"/>
    <p:sldId id="722" r:id="rId19"/>
    <p:sldId id="715" r:id="rId20"/>
    <p:sldId id="72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to IEEE 802.11 WLAN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Wi-Fi is the </a:t>
            </a:r>
            <a:r>
              <a:rPr lang="en-US" dirty="0"/>
              <a:t>term used for certified 802.11b </a:t>
            </a:r>
            <a:r>
              <a:rPr lang="en-US" dirty="0" smtClean="0"/>
              <a:t>products. </a:t>
            </a:r>
          </a:p>
          <a:p>
            <a:r>
              <a:rPr lang="en-US" dirty="0"/>
              <a:t>Wi-Fi certification</a:t>
            </a:r>
            <a:r>
              <a:rPr lang="en-US" dirty="0" smtClean="0"/>
              <a:t> has </a:t>
            </a:r>
            <a:r>
              <a:rPr lang="en-US" dirty="0"/>
              <a:t>been extended to 802.11g products</a:t>
            </a:r>
          </a:p>
          <a:p>
            <a:r>
              <a:rPr lang="en-US" dirty="0" smtClean="0"/>
              <a:t>A </a:t>
            </a:r>
            <a:r>
              <a:rPr lang="en-US" dirty="0"/>
              <a:t>certification process for 802.11a products that was developed by the Wi-Fi </a:t>
            </a:r>
            <a:r>
              <a:rPr lang="en-US" dirty="0" smtClean="0"/>
              <a:t>Alliance is termed Wi-Fi5.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25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Recently the Wi-Fi Alliance has developed certification procedures for IEEE 802.11 security </a:t>
            </a:r>
            <a:r>
              <a:rPr lang="en-US" dirty="0" smtClean="0"/>
              <a:t>standards.</a:t>
            </a:r>
            <a:endParaRPr lang="en-US" dirty="0"/>
          </a:p>
          <a:p>
            <a:r>
              <a:rPr lang="en-US" dirty="0"/>
              <a:t>Referred to as Wi-Fi Protected Access (WPA</a:t>
            </a:r>
            <a:r>
              <a:rPr lang="en-US" dirty="0" smtClean="0"/>
              <a:t>).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1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smallest building </a:t>
            </a:r>
            <a:r>
              <a:rPr lang="en-US" dirty="0"/>
              <a:t>block of a wireless LAN is a </a:t>
            </a:r>
            <a:r>
              <a:rPr lang="en-US" b="1" dirty="0"/>
              <a:t>basic service set (BSS)</a:t>
            </a:r>
            <a:r>
              <a:rPr lang="en-US" dirty="0"/>
              <a:t>, which consists </a:t>
            </a:r>
            <a:r>
              <a:rPr lang="en-US" dirty="0" smtClean="0"/>
              <a:t>of wireless </a:t>
            </a:r>
            <a:r>
              <a:rPr lang="en-US" dirty="0"/>
              <a:t>stations executing the same MAC protocol and competing for access to </a:t>
            </a:r>
            <a:r>
              <a:rPr lang="en-US" dirty="0" smtClean="0"/>
              <a:t>the same </a:t>
            </a:r>
            <a:r>
              <a:rPr lang="en-US" dirty="0"/>
              <a:t>shared wireless medium.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57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BSS may be isolated, or it may connect to a </a:t>
            </a:r>
            <a:r>
              <a:rPr lang="en-US" dirty="0" smtClean="0"/>
              <a:t>backbone </a:t>
            </a:r>
            <a:r>
              <a:rPr lang="en-US" b="1" dirty="0" smtClean="0"/>
              <a:t>distribution </a:t>
            </a:r>
            <a:r>
              <a:rPr lang="en-US" b="1" dirty="0"/>
              <a:t>system (DS) </a:t>
            </a:r>
            <a:r>
              <a:rPr lang="en-US" dirty="0"/>
              <a:t>through an </a:t>
            </a:r>
            <a:r>
              <a:rPr lang="en-US" b="1" dirty="0"/>
              <a:t>access point (AP</a:t>
            </a:r>
            <a:r>
              <a:rPr lang="en-US" b="1" dirty="0" smtClean="0"/>
              <a:t>)</a:t>
            </a:r>
            <a:r>
              <a:rPr lang="en-US" dirty="0" smtClean="0"/>
              <a:t>.</a:t>
            </a:r>
          </a:p>
          <a:p>
            <a:r>
              <a:rPr lang="en-US" dirty="0"/>
              <a:t>The AP functions as </a:t>
            </a:r>
            <a:r>
              <a:rPr lang="en-US" dirty="0" smtClean="0"/>
              <a:t>a bridge </a:t>
            </a:r>
            <a:r>
              <a:rPr lang="en-US" dirty="0"/>
              <a:t>and a relay point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6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a BSS, client stations do not communicate directly </a:t>
            </a:r>
            <a:r>
              <a:rPr lang="en-US" dirty="0" smtClean="0"/>
              <a:t>with one another.</a:t>
            </a:r>
          </a:p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media access </a:t>
            </a:r>
            <a:r>
              <a:rPr lang="en-US" dirty="0" smtClean="0"/>
              <a:t>control (</a:t>
            </a:r>
            <a:r>
              <a:rPr lang="en-US" dirty="0" smtClean="0"/>
              <a:t>MAC) </a:t>
            </a:r>
            <a:r>
              <a:rPr lang="en-US" dirty="0"/>
              <a:t>frame is first sent from the originating station </a:t>
            </a:r>
            <a:r>
              <a:rPr lang="en-US" dirty="0" smtClean="0"/>
              <a:t>to </a:t>
            </a:r>
            <a:r>
              <a:rPr lang="en-US" dirty="0"/>
              <a:t>the AP and then from the AP to the destination station.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32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Similarly, a </a:t>
            </a:r>
            <a:r>
              <a:rPr lang="en-US" dirty="0"/>
              <a:t>MAC </a:t>
            </a:r>
            <a:r>
              <a:rPr lang="en-US" dirty="0" smtClean="0"/>
              <a:t>frame from </a:t>
            </a:r>
            <a:r>
              <a:rPr lang="en-US" dirty="0"/>
              <a:t>a station in the BSS to a remote station is sent from the local station to the </a:t>
            </a:r>
            <a:r>
              <a:rPr lang="en-US" dirty="0" smtClean="0"/>
              <a:t>AP and </a:t>
            </a:r>
            <a:r>
              <a:rPr lang="en-US" dirty="0"/>
              <a:t>then relayed by the AP over the DS on its way to the destination station.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BSS </a:t>
            </a:r>
            <a:r>
              <a:rPr lang="en-US" dirty="0"/>
              <a:t>generally corresponds to what is referred to as a cell in the literature. </a:t>
            </a:r>
            <a:endParaRPr lang="en-US" dirty="0" smtClean="0"/>
          </a:p>
          <a:p>
            <a:r>
              <a:rPr lang="en-US" dirty="0" smtClean="0"/>
              <a:t>The DS can </a:t>
            </a:r>
            <a:r>
              <a:rPr lang="en-US" dirty="0"/>
              <a:t>be a switch, a wired network, or a wireless network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31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When all the stations in the BSS are mobile stations that communicate </a:t>
            </a:r>
            <a:r>
              <a:rPr lang="en-US" dirty="0" smtClean="0"/>
              <a:t>directly with </a:t>
            </a:r>
            <a:r>
              <a:rPr lang="en-US" dirty="0"/>
              <a:t>one another (not using an AP), the BSS is called an </a:t>
            </a:r>
            <a:r>
              <a:rPr lang="en-US" b="1" dirty="0"/>
              <a:t>independent BSS (IBSS)</a:t>
            </a:r>
            <a:r>
              <a:rPr lang="en-US" dirty="0"/>
              <a:t>.</a:t>
            </a:r>
          </a:p>
          <a:p>
            <a:r>
              <a:rPr lang="en-US" dirty="0"/>
              <a:t>An IBSS is typically an ad hoc network.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Next, we show a simple </a:t>
            </a:r>
            <a:r>
              <a:rPr lang="en-US" dirty="0"/>
              <a:t>configuration </a:t>
            </a:r>
            <a:r>
              <a:rPr lang="en-US" dirty="0" smtClean="0"/>
              <a:t>in </a:t>
            </a:r>
            <a:r>
              <a:rPr lang="en-US" dirty="0"/>
              <a:t>which each station </a:t>
            </a:r>
            <a:r>
              <a:rPr lang="en-US" dirty="0" smtClean="0"/>
              <a:t>belongs to </a:t>
            </a:r>
            <a:r>
              <a:rPr lang="en-US" dirty="0"/>
              <a:t>a single </a:t>
            </a:r>
            <a:r>
              <a:rPr lang="en-US" dirty="0" smtClean="0"/>
              <a:t>BSS.</a:t>
            </a:r>
          </a:p>
          <a:p>
            <a:r>
              <a:rPr lang="en-US" dirty="0" smtClean="0"/>
              <a:t>Here, each </a:t>
            </a:r>
            <a:r>
              <a:rPr lang="en-US" dirty="0"/>
              <a:t>station is within wireless range only of other </a:t>
            </a:r>
            <a:r>
              <a:rPr lang="en-US" dirty="0" smtClean="0"/>
              <a:t>stations within </a:t>
            </a:r>
            <a:r>
              <a:rPr lang="en-US" dirty="0"/>
              <a:t>the same BSS.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57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742" y="1680880"/>
            <a:ext cx="7007087" cy="448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942796" y="1142271"/>
            <a:ext cx="73270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5B0505"/>
                </a:solidFill>
                <a:cs typeface="Arial"/>
              </a:rPr>
              <a:t>Network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Components And Architectural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0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</a:t>
            </a:r>
            <a:r>
              <a:rPr lang="en-US" sz="2800" dirty="0">
                <a:cs typeface="Arial" pitchFamily="34" charset="0"/>
              </a:rPr>
              <a:t>of </a:t>
            </a:r>
            <a:r>
              <a:rPr lang="en-US" sz="2800" dirty="0" smtClean="0">
                <a:cs typeface="Arial" pitchFamily="34" charset="0"/>
              </a:rPr>
              <a:t>IEEE </a:t>
            </a:r>
            <a:r>
              <a:rPr lang="en-US" sz="2800" dirty="0">
                <a:cs typeface="Arial" pitchFamily="34" charset="0"/>
              </a:rPr>
              <a:t>802.11 </a:t>
            </a:r>
            <a:r>
              <a:rPr lang="en-US" sz="2800" dirty="0" smtClean="0">
                <a:cs typeface="Arial" pitchFamily="34" charset="0"/>
              </a:rPr>
              <a:t>Wireless LAN</a:t>
            </a:r>
            <a:r>
              <a:rPr lang="en-US" sz="2800" dirty="0">
                <a:cs typeface="Arial" pitchFamily="34" charset="0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It is also possible </a:t>
            </a:r>
            <a:r>
              <a:rPr lang="en-US" dirty="0"/>
              <a:t>for two BSSs to overlap geographically, </a:t>
            </a:r>
            <a:r>
              <a:rPr lang="en-US" dirty="0" smtClean="0"/>
              <a:t>so that </a:t>
            </a:r>
            <a:r>
              <a:rPr lang="en-US" dirty="0"/>
              <a:t>a single station could participate in more than one BSS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Association between </a:t>
            </a:r>
            <a:r>
              <a:rPr lang="en-US" dirty="0"/>
              <a:t>a </a:t>
            </a:r>
            <a:r>
              <a:rPr lang="en-US" dirty="0" smtClean="0"/>
              <a:t>station and a BSS </a:t>
            </a:r>
            <a:r>
              <a:rPr lang="en-US" dirty="0"/>
              <a:t>is </a:t>
            </a:r>
            <a:r>
              <a:rPr lang="en-US" dirty="0" smtClean="0"/>
              <a:t>dynamic; stations turn </a:t>
            </a:r>
            <a:r>
              <a:rPr lang="en-US" dirty="0"/>
              <a:t>off, come </a:t>
            </a:r>
            <a:r>
              <a:rPr lang="en-US" dirty="0" smtClean="0"/>
              <a:t>within range, </a:t>
            </a:r>
            <a:r>
              <a:rPr lang="en-US" dirty="0"/>
              <a:t>go </a:t>
            </a:r>
            <a:r>
              <a:rPr lang="en-US" dirty="0" err="1" smtClean="0"/>
              <a:t>outof</a:t>
            </a:r>
            <a:r>
              <a:rPr lang="en-US" dirty="0" smtClean="0"/>
              <a:t> </a:t>
            </a:r>
            <a:r>
              <a:rPr lang="en-US" dirty="0"/>
              <a:t>range.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54099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 is a committee that has developed standards for a wide range of </a:t>
            </a:r>
            <a:r>
              <a:rPr lang="en-US" dirty="0" smtClean="0"/>
              <a:t>local area </a:t>
            </a:r>
            <a:r>
              <a:rPr lang="en-US" dirty="0"/>
              <a:t>networks (LANs).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1990, the IEEE 802 Committee formed a new </a:t>
            </a:r>
            <a:r>
              <a:rPr lang="en-US" dirty="0" smtClean="0"/>
              <a:t>working group</a:t>
            </a:r>
            <a:r>
              <a:rPr lang="en-US" dirty="0"/>
              <a:t>, IEEE 802.11, with a charter to develop a protocol and </a:t>
            </a:r>
            <a:r>
              <a:rPr lang="en-US" dirty="0" smtClean="0"/>
              <a:t>transmission specifications </a:t>
            </a:r>
            <a:r>
              <a:rPr lang="en-US" dirty="0"/>
              <a:t>for wireless LANs (WLANs).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0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Since that time, the demand for WLANs at different frequencies and data rates has </a:t>
            </a:r>
            <a:r>
              <a:rPr lang="en-US" dirty="0" smtClean="0"/>
              <a:t>exploded</a:t>
            </a:r>
            <a:r>
              <a:rPr lang="en-US" dirty="0" smtClean="0"/>
              <a:t>.</a:t>
            </a:r>
          </a:p>
          <a:p>
            <a:r>
              <a:rPr lang="en-US" dirty="0"/>
              <a:t>Next, we briefly define key terms used in the IEEE 802.11 standard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0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1306286"/>
            <a:ext cx="7358744" cy="481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913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first 802.11 standard to gain broad industry acceptance was </a:t>
            </a:r>
            <a:r>
              <a:rPr lang="en-US" dirty="0" smtClean="0"/>
              <a:t>802.11b.</a:t>
            </a:r>
          </a:p>
          <a:p>
            <a:r>
              <a:rPr lang="en-US" dirty="0"/>
              <a:t>Wireless Ethernet Compatibility Alliance (WECA), an industry consortium was formed in 1999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4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Subsequently, it was renamed the </a:t>
            </a:r>
            <a:r>
              <a:rPr lang="en-US" dirty="0"/>
              <a:t>Wi-Fi (Wireless Fidelity) </a:t>
            </a:r>
            <a:r>
              <a:rPr lang="en-US" dirty="0" smtClean="0"/>
              <a:t>Alliance, created </a:t>
            </a:r>
            <a:r>
              <a:rPr lang="en-US" dirty="0"/>
              <a:t>test suite </a:t>
            </a:r>
            <a:r>
              <a:rPr lang="en-US" dirty="0" smtClean="0"/>
              <a:t>to certify </a:t>
            </a:r>
            <a:r>
              <a:rPr lang="en-US" dirty="0"/>
              <a:t>interoperability for 802.11 </a:t>
            </a:r>
            <a:r>
              <a:rPr lang="en-US" dirty="0" smtClean="0"/>
              <a:t>products.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IEEE 802.11 WLAN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29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14087</TotalTime>
  <Words>676</Words>
  <Application>Microsoft Office PowerPoint</Application>
  <PresentationFormat>On-screen Show (4:3)</PresentationFormat>
  <Paragraphs>77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  <vt:lpstr>Introduction to IEEE 802.11 WLAN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9328</cp:revision>
  <cp:lastPrinted>2015-04-15T04:00:00Z</cp:lastPrinted>
  <dcterms:created xsi:type="dcterms:W3CDTF">2015-04-10T12:56:27Z</dcterms:created>
  <dcterms:modified xsi:type="dcterms:W3CDTF">2016-06-15T11:25:30Z</dcterms:modified>
</cp:coreProperties>
</file>