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3" r:id="rId2"/>
    <p:sldId id="304" r:id="rId3"/>
    <p:sldId id="338" r:id="rId4"/>
    <p:sldId id="750" r:id="rId5"/>
    <p:sldId id="781" r:id="rId6"/>
    <p:sldId id="782" r:id="rId7"/>
    <p:sldId id="783" r:id="rId8"/>
    <p:sldId id="784" r:id="rId9"/>
    <p:sldId id="786" r:id="rId10"/>
    <p:sldId id="785" r:id="rId11"/>
    <p:sldId id="787" r:id="rId12"/>
    <p:sldId id="788" r:id="rId13"/>
    <p:sldId id="789" r:id="rId14"/>
    <p:sldId id="790" r:id="rId15"/>
    <p:sldId id="791" r:id="rId16"/>
    <p:sldId id="792" r:id="rId17"/>
    <p:sldId id="793" r:id="rId18"/>
    <p:sldId id="794" r:id="rId19"/>
    <p:sldId id="795" r:id="rId20"/>
    <p:sldId id="796" r:id="rId21"/>
    <p:sldId id="797" r:id="rId22"/>
    <p:sldId id="780" r:id="rId2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19"/>
    <a:srgbClr val="5B0505"/>
    <a:srgbClr val="050875"/>
    <a:srgbClr val="7C3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 snapToGrid="0" snapToObjects="1">
      <p:cViewPr varScale="1">
        <p:scale>
          <a:sx n="66" d="100"/>
          <a:sy n="66" d="100"/>
        </p:scale>
        <p:origin x="-1398" y="-96"/>
      </p:cViewPr>
      <p:guideLst>
        <p:guide orient="horz" pos="725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D6E16-51C0-4345-9068-9A45A114C3D9}" type="datetimeFigureOut">
              <a:rPr lang="en-US" smtClean="0"/>
              <a:t>6/20/2016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9D963-D9F2-4349-A898-395F515990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507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4CFF-7EFB-413D-979F-A35F027C1BED}" type="datetimeFigureOut">
              <a:rPr lang="en-US" smtClean="0"/>
              <a:t>6/20/2016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E10C6-2278-46DF-8982-0D5CB7448A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5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5805-4A80-4240-9674-611D0350C9F5}" type="datetime1">
              <a:rPr lang="en-US" smtClean="0"/>
              <a:t>6/20/2016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82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EDDDD-F959-4D1A-9512-A7872E4461BE}" type="datetime1">
              <a:rPr lang="en-US" smtClean="0"/>
              <a:t>6/20/2016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77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695C-B97A-44F8-BE78-29BECED17B65}" type="datetime1">
              <a:rPr lang="en-US" smtClean="0"/>
              <a:t>6/20/2016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4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9DE9E-7AC5-4F3C-919A-3CD9D1803631}" type="datetime1">
              <a:rPr lang="en-US" smtClean="0"/>
              <a:t>6/20/2016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069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F48DB-0A0E-4B15-B961-008B484F8715}" type="datetime1">
              <a:rPr lang="en-US" smtClean="0"/>
              <a:t>6/20/2016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23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95D3-3B5F-4F55-819C-98DF50A31C5D}" type="datetime1">
              <a:rPr lang="en-US" smtClean="0"/>
              <a:t>6/20/2016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29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425A-704D-4D2C-AD9B-16096500C615}" type="datetime1">
              <a:rPr lang="en-US" smtClean="0"/>
              <a:t>6/20/2016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8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7B5F-ED59-4B5A-B86E-3AD00F64C54A}" type="datetime1">
              <a:rPr lang="en-US" smtClean="0"/>
              <a:t>6/20/2016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53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2A16-A71D-4A98-A719-C537DB4039CF}" type="datetime1">
              <a:rPr lang="en-US" smtClean="0"/>
              <a:t>6/20/2016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E944-AD44-4BB7-8E45-F55E48751476}" type="datetime1">
              <a:rPr lang="en-US" smtClean="0"/>
              <a:t>6/20/2016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42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4015-1A16-43FA-B156-0F74C7B2BAE0}" type="datetime1">
              <a:rPr lang="en-US" smtClean="0"/>
              <a:t>6/20/2016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65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64ED8-5C82-4F7D-946D-E413EB161506}" type="datetime1">
              <a:rPr lang="en-US" smtClean="0"/>
              <a:t>6/20/2016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3576" y="2949090"/>
            <a:ext cx="3787352" cy="17001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5B0505"/>
                </a:solidFill>
                <a:latin typeface="+mj-lt"/>
                <a:cs typeface="Arial"/>
              </a:rPr>
              <a:t>Network Security</a:t>
            </a:r>
            <a:endParaRPr lang="en-US" sz="36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Public Key Management by PGP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Suppose </a:t>
            </a:r>
            <a:r>
              <a:rPr lang="en-US" dirty="0"/>
              <a:t>that A’s key ring contains a public </a:t>
            </a:r>
            <a:r>
              <a:rPr lang="en-US" dirty="0" smtClean="0"/>
              <a:t>key attributed </a:t>
            </a:r>
            <a:r>
              <a:rPr lang="en-US" dirty="0"/>
              <a:t>to B, but in fact the key is owned by </a:t>
            </a:r>
            <a:r>
              <a:rPr lang="en-US" dirty="0" smtClean="0"/>
              <a:t>C., E.g.</a:t>
            </a:r>
          </a:p>
          <a:p>
            <a:r>
              <a:rPr lang="en-US" dirty="0"/>
              <a:t>I</a:t>
            </a:r>
            <a:r>
              <a:rPr lang="en-US" dirty="0" smtClean="0"/>
              <a:t>f A </a:t>
            </a:r>
            <a:r>
              <a:rPr lang="en-US" dirty="0"/>
              <a:t>got the key from a bulletin board system (BBS) that was used by B to post </a:t>
            </a:r>
            <a:r>
              <a:rPr lang="en-US" dirty="0" smtClean="0"/>
              <a:t>the public </a:t>
            </a:r>
            <a:r>
              <a:rPr lang="en-US" dirty="0"/>
              <a:t>key but that has been compromised by C. 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Public Key Management by PGP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6606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The </a:t>
            </a:r>
            <a:r>
              <a:rPr lang="en-US" dirty="0"/>
              <a:t>result is that two threats </a:t>
            </a:r>
            <a:r>
              <a:rPr lang="en-US" dirty="0" smtClean="0"/>
              <a:t>now exist.</a:t>
            </a:r>
          </a:p>
          <a:p>
            <a:r>
              <a:rPr lang="en-US" dirty="0" smtClean="0"/>
              <a:t>First</a:t>
            </a:r>
            <a:r>
              <a:rPr lang="en-US" dirty="0"/>
              <a:t>, C can send messages to A and forge B’s signature so that A will </a:t>
            </a:r>
            <a:r>
              <a:rPr lang="en-US" dirty="0" smtClean="0"/>
              <a:t>accept the </a:t>
            </a:r>
            <a:r>
              <a:rPr lang="en-US" dirty="0"/>
              <a:t>message as coming from B. 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Public Key Management by PGP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524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Second</a:t>
            </a:r>
            <a:r>
              <a:rPr lang="en-US" dirty="0"/>
              <a:t>, any encrypted message from A to B can </a:t>
            </a:r>
            <a:r>
              <a:rPr lang="en-US" dirty="0" smtClean="0"/>
              <a:t>be read </a:t>
            </a:r>
            <a:r>
              <a:rPr lang="en-US" dirty="0"/>
              <a:t>by C.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Public Key Management by PGP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8125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A number of approaches are possible for minimizing the risk that a </a:t>
            </a:r>
            <a:r>
              <a:rPr lang="en-US" dirty="0" smtClean="0"/>
              <a:t>user’s public-key </a:t>
            </a:r>
            <a:r>
              <a:rPr lang="en-US" dirty="0"/>
              <a:t>ring contains false public keys. </a:t>
            </a:r>
            <a:endParaRPr lang="en-US" dirty="0" smtClean="0"/>
          </a:p>
          <a:p>
            <a:r>
              <a:rPr lang="en-US" dirty="0" smtClean="0"/>
              <a:t>Suppose </a:t>
            </a:r>
            <a:r>
              <a:rPr lang="en-US" dirty="0"/>
              <a:t>that A wishes to obtain a </a:t>
            </a:r>
            <a:r>
              <a:rPr lang="en-US" dirty="0" smtClean="0"/>
              <a:t>reliable public </a:t>
            </a:r>
            <a:r>
              <a:rPr lang="en-US" dirty="0"/>
              <a:t>key for B.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Public Key Management by PGP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7737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1. </a:t>
            </a:r>
            <a:r>
              <a:rPr lang="en-US" dirty="0"/>
              <a:t>Physically get </a:t>
            </a:r>
            <a:r>
              <a:rPr lang="en-US" dirty="0" smtClean="0"/>
              <a:t>the </a:t>
            </a:r>
            <a:r>
              <a:rPr lang="en-US" dirty="0"/>
              <a:t>key from B. </a:t>
            </a:r>
            <a:endParaRPr lang="en-US" dirty="0" smtClean="0"/>
          </a:p>
          <a:p>
            <a:r>
              <a:rPr lang="en-US" dirty="0" smtClean="0"/>
              <a:t>B </a:t>
            </a:r>
            <a:r>
              <a:rPr lang="en-US" dirty="0"/>
              <a:t>could store her public key on a </a:t>
            </a:r>
            <a:r>
              <a:rPr lang="en-US" dirty="0" smtClean="0"/>
              <a:t>floppy disk </a:t>
            </a:r>
            <a:r>
              <a:rPr lang="en-US" dirty="0"/>
              <a:t>and hand it to A</a:t>
            </a:r>
            <a:r>
              <a:rPr lang="en-US" dirty="0" smtClean="0"/>
              <a:t>.</a:t>
            </a:r>
          </a:p>
          <a:p>
            <a:r>
              <a:rPr lang="en-US" dirty="0" smtClean="0"/>
              <a:t>A </a:t>
            </a:r>
            <a:r>
              <a:rPr lang="en-US" dirty="0"/>
              <a:t>could then load the key into his </a:t>
            </a:r>
            <a:r>
              <a:rPr lang="en-US" dirty="0" smtClean="0"/>
              <a:t>system.</a:t>
            </a:r>
          </a:p>
          <a:p>
            <a:r>
              <a:rPr lang="en-US" dirty="0" smtClean="0"/>
              <a:t>This </a:t>
            </a:r>
            <a:r>
              <a:rPr lang="en-US" dirty="0"/>
              <a:t>is a very secure method but has obvious practical limitations.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Public Key Management by PGP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4222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2. </a:t>
            </a:r>
            <a:r>
              <a:rPr lang="en-US" dirty="0"/>
              <a:t>Verify a key by telephone. </a:t>
            </a:r>
            <a:endParaRPr lang="en-US" dirty="0" smtClean="0"/>
          </a:p>
          <a:p>
            <a:r>
              <a:rPr lang="en-US" dirty="0" smtClean="0"/>
              <a:t>If </a:t>
            </a:r>
            <a:r>
              <a:rPr lang="en-US" dirty="0"/>
              <a:t>A can recognize B on the phone</a:t>
            </a:r>
            <a:r>
              <a:rPr lang="en-US" dirty="0" smtClean="0"/>
              <a:t>, A </a:t>
            </a:r>
            <a:r>
              <a:rPr lang="en-US" dirty="0"/>
              <a:t>could call B </a:t>
            </a:r>
            <a:r>
              <a:rPr lang="en-US" dirty="0" smtClean="0"/>
              <a:t>and ask </a:t>
            </a:r>
            <a:r>
              <a:rPr lang="en-US" dirty="0"/>
              <a:t>her to dictate the key, in radix-64 format, over the phone</a:t>
            </a:r>
            <a:r>
              <a:rPr lang="en-US" dirty="0" smtClean="0"/>
              <a:t>. 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Public Key Management by PGP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4133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As </a:t>
            </a:r>
            <a:r>
              <a:rPr lang="en-US" dirty="0"/>
              <a:t>a more </a:t>
            </a:r>
            <a:r>
              <a:rPr lang="en-US" dirty="0" smtClean="0"/>
              <a:t>practical alternative</a:t>
            </a:r>
            <a:r>
              <a:rPr lang="en-US" dirty="0"/>
              <a:t>, B could transmit her key in an e-mail message to A</a:t>
            </a:r>
            <a:r>
              <a:rPr lang="en-US" dirty="0" smtClean="0"/>
              <a:t>.</a:t>
            </a:r>
          </a:p>
          <a:p>
            <a:r>
              <a:rPr lang="en-US" dirty="0" smtClean="0"/>
              <a:t>A </a:t>
            </a:r>
            <a:r>
              <a:rPr lang="en-US" dirty="0"/>
              <a:t>could </a:t>
            </a:r>
            <a:r>
              <a:rPr lang="en-US" dirty="0" smtClean="0"/>
              <a:t>have PGP </a:t>
            </a:r>
            <a:r>
              <a:rPr lang="en-US" dirty="0"/>
              <a:t>generate a 160-bit SHA-1 digest of the key and display it in </a:t>
            </a:r>
            <a:r>
              <a:rPr lang="en-US" dirty="0" smtClean="0"/>
              <a:t>hexadecimal format.</a:t>
            </a:r>
          </a:p>
          <a:p>
            <a:r>
              <a:rPr lang="en-US" dirty="0" smtClean="0"/>
              <a:t>This is </a:t>
            </a:r>
            <a:r>
              <a:rPr lang="en-US" dirty="0"/>
              <a:t>“fingerprint” of the key. 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Public Key Management by PGP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2756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A </a:t>
            </a:r>
            <a:r>
              <a:rPr lang="en-US" dirty="0"/>
              <a:t>could then call B </a:t>
            </a:r>
            <a:r>
              <a:rPr lang="en-US" dirty="0" smtClean="0"/>
              <a:t>and ask </a:t>
            </a:r>
            <a:r>
              <a:rPr lang="en-US" dirty="0"/>
              <a:t>her to dictate the fingerprint over the phone. </a:t>
            </a:r>
            <a:endParaRPr lang="en-US" dirty="0" smtClean="0"/>
          </a:p>
          <a:p>
            <a:r>
              <a:rPr lang="en-US" dirty="0" smtClean="0"/>
              <a:t>If </a:t>
            </a:r>
            <a:r>
              <a:rPr lang="en-US" dirty="0"/>
              <a:t>the two fingerprints match</a:t>
            </a:r>
            <a:r>
              <a:rPr lang="en-US" dirty="0" smtClean="0"/>
              <a:t>, the </a:t>
            </a:r>
            <a:r>
              <a:rPr lang="en-US" dirty="0"/>
              <a:t>key is verified.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Public Key Management by PGP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3797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3. </a:t>
            </a:r>
            <a:r>
              <a:rPr lang="en-US" dirty="0"/>
              <a:t>Obtain B’s public key from a mutual trusted individual D</a:t>
            </a:r>
            <a:r>
              <a:rPr lang="en-US" dirty="0" smtClean="0"/>
              <a:t>.</a:t>
            </a:r>
          </a:p>
          <a:p>
            <a:r>
              <a:rPr lang="en-US" dirty="0" smtClean="0"/>
              <a:t>For </a:t>
            </a:r>
            <a:r>
              <a:rPr lang="en-US" dirty="0"/>
              <a:t>this purpose, </a:t>
            </a:r>
            <a:r>
              <a:rPr lang="en-US" dirty="0" smtClean="0"/>
              <a:t>the introducer D </a:t>
            </a:r>
            <a:r>
              <a:rPr lang="en-US" dirty="0"/>
              <a:t>creates a signed certificate</a:t>
            </a:r>
            <a:r>
              <a:rPr lang="en-US" dirty="0" smtClean="0"/>
              <a:t>. The </a:t>
            </a:r>
            <a:r>
              <a:rPr lang="en-US" dirty="0"/>
              <a:t>certificate includes B’s public key</a:t>
            </a:r>
            <a:r>
              <a:rPr lang="en-US" dirty="0" smtClean="0"/>
              <a:t>, the </a:t>
            </a:r>
            <a:r>
              <a:rPr lang="en-US" dirty="0"/>
              <a:t>time of creation of the key, and a validity period for the key. 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Public Key Management by PGP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228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D </a:t>
            </a:r>
            <a:r>
              <a:rPr lang="en-US" dirty="0"/>
              <a:t>generates </a:t>
            </a:r>
            <a:r>
              <a:rPr lang="en-US" dirty="0" smtClean="0"/>
              <a:t>an SHA-1 </a:t>
            </a:r>
            <a:r>
              <a:rPr lang="en-US" dirty="0"/>
              <a:t>digest of this certificate, encrypts it with her </a:t>
            </a:r>
            <a:r>
              <a:rPr lang="en-US" dirty="0" smtClean="0"/>
              <a:t>private </a:t>
            </a:r>
            <a:r>
              <a:rPr lang="en-US" dirty="0"/>
              <a:t>key, and attaches </a:t>
            </a:r>
            <a:r>
              <a:rPr lang="en-US" dirty="0" smtClean="0"/>
              <a:t>the signature </a:t>
            </a:r>
            <a:r>
              <a:rPr lang="en-US" dirty="0"/>
              <a:t>to the certificate. 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Public Key Management by PGP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9228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Objectives of the Topic 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After completing this topic, </a:t>
            </a:r>
            <a:r>
              <a:rPr lang="en-US" dirty="0" smtClean="0">
                <a:latin typeface="+mj-lt"/>
                <a:cs typeface="Arial"/>
              </a:rPr>
              <a:t>a student </a:t>
            </a:r>
            <a:r>
              <a:rPr lang="en-US" dirty="0">
                <a:latin typeface="+mj-lt"/>
                <a:cs typeface="Arial"/>
              </a:rPr>
              <a:t>will be able </a:t>
            </a:r>
            <a:r>
              <a:rPr lang="en-US" dirty="0" smtClean="0">
                <a:latin typeface="+mj-lt"/>
                <a:cs typeface="Arial"/>
              </a:rPr>
              <a:t>to</a:t>
            </a:r>
            <a:endParaRPr lang="en-US" sz="2400" dirty="0" smtClean="0">
              <a:latin typeface="+mj-lt"/>
              <a:cs typeface="Arial"/>
            </a:endParaRPr>
          </a:p>
          <a:p>
            <a:pPr lvl="1"/>
            <a:r>
              <a:rPr lang="en-US" sz="2800" dirty="0">
                <a:cs typeface="Arial" pitchFamily="34" charset="0"/>
              </a:rPr>
              <a:t>d</a:t>
            </a:r>
            <a:r>
              <a:rPr lang="en-US" sz="2800" smtClean="0">
                <a:cs typeface="Arial" pitchFamily="34" charset="0"/>
              </a:rPr>
              <a:t>escribe </a:t>
            </a:r>
            <a:r>
              <a:rPr lang="en-US" sz="2800" dirty="0">
                <a:cs typeface="Arial" pitchFamily="34" charset="0"/>
              </a:rPr>
              <a:t>Public Key </a:t>
            </a:r>
            <a:r>
              <a:rPr lang="en-US" sz="2800" dirty="0" smtClean="0">
                <a:cs typeface="Arial" pitchFamily="34" charset="0"/>
              </a:rPr>
              <a:t>Management approaches </a:t>
            </a:r>
            <a:r>
              <a:rPr lang="en-US" sz="2800" dirty="0">
                <a:cs typeface="Arial" pitchFamily="34" charset="0"/>
              </a:rPr>
              <a:t>by PGP.</a:t>
            </a:r>
            <a:endParaRPr lang="en-US" sz="2800" dirty="0">
              <a:cs typeface="Arial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Public Key Management by PGP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7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Because </a:t>
            </a:r>
            <a:r>
              <a:rPr lang="en-US" dirty="0"/>
              <a:t>only D could have created the signature, </a:t>
            </a:r>
            <a:r>
              <a:rPr lang="en-US" dirty="0" smtClean="0"/>
              <a:t>no one </a:t>
            </a:r>
            <a:r>
              <a:rPr lang="en-US" dirty="0"/>
              <a:t>else can create a false public key and pretend that it is signed by D. </a:t>
            </a:r>
            <a:endParaRPr lang="en-US" dirty="0" smtClean="0"/>
          </a:p>
          <a:p>
            <a:r>
              <a:rPr lang="en-US" dirty="0" smtClean="0"/>
              <a:t>The signed </a:t>
            </a:r>
            <a:r>
              <a:rPr lang="en-US" dirty="0"/>
              <a:t>certificate could be sent directly to A by B or D, or </a:t>
            </a:r>
            <a:r>
              <a:rPr lang="en-US" dirty="0" smtClean="0"/>
              <a:t>post </a:t>
            </a:r>
            <a:r>
              <a:rPr lang="en-US" dirty="0"/>
              <a:t>on </a:t>
            </a:r>
            <a:r>
              <a:rPr lang="en-US" dirty="0" smtClean="0"/>
              <a:t>a bulletin board.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Public Key Management by PGP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9228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4. </a:t>
            </a:r>
            <a:r>
              <a:rPr lang="en-US" dirty="0"/>
              <a:t>Obtain B’s public key from a trusted certifying authority</a:t>
            </a:r>
            <a:r>
              <a:rPr lang="en-US" dirty="0" smtClean="0"/>
              <a:t>.</a:t>
            </a:r>
          </a:p>
          <a:p>
            <a:r>
              <a:rPr lang="en-US" dirty="0" smtClean="0"/>
              <a:t>A public-key certificate </a:t>
            </a:r>
            <a:r>
              <a:rPr lang="en-US" dirty="0"/>
              <a:t>is created and signed by the authority. </a:t>
            </a:r>
            <a:endParaRPr lang="en-US" dirty="0" smtClean="0"/>
          </a:p>
          <a:p>
            <a:r>
              <a:rPr lang="en-US" dirty="0" smtClean="0"/>
              <a:t>A </a:t>
            </a:r>
            <a:r>
              <a:rPr lang="en-US" dirty="0"/>
              <a:t>could then </a:t>
            </a:r>
            <a:r>
              <a:rPr lang="en-US" dirty="0" smtClean="0"/>
              <a:t>access authority</a:t>
            </a:r>
            <a:r>
              <a:rPr lang="en-US" dirty="0"/>
              <a:t>, providing a user </a:t>
            </a:r>
            <a:r>
              <a:rPr lang="en-US" dirty="0" smtClean="0"/>
              <a:t>name, </a:t>
            </a:r>
            <a:r>
              <a:rPr lang="en-US" dirty="0"/>
              <a:t>receiving a signed certificate.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Public Key Management by PGP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4657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For cases 3 and 4, A already would have to have a copy of the </a:t>
            </a:r>
            <a:r>
              <a:rPr lang="en-US" dirty="0" smtClean="0"/>
              <a:t>introducer’s public </a:t>
            </a:r>
            <a:r>
              <a:rPr lang="en-US" dirty="0"/>
              <a:t>key and trust that this key is valid. </a:t>
            </a:r>
            <a:endParaRPr lang="en-US" dirty="0" smtClean="0"/>
          </a:p>
          <a:p>
            <a:r>
              <a:rPr lang="en-US" dirty="0" smtClean="0"/>
              <a:t>Ultimately</a:t>
            </a:r>
            <a:r>
              <a:rPr lang="en-US" dirty="0"/>
              <a:t>, it is up to A to assign a level </a:t>
            </a:r>
            <a:r>
              <a:rPr lang="en-US" dirty="0" smtClean="0"/>
              <a:t>of trust </a:t>
            </a:r>
            <a:r>
              <a:rPr lang="en-US" dirty="0"/>
              <a:t>to anyone who is to act as an introducer.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Public Key Management by PGP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22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936067" y="3891750"/>
            <a:ext cx="675861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End</a:t>
            </a:r>
            <a:endParaRPr lang="en-US" sz="2200" b="1" dirty="0"/>
          </a:p>
        </p:txBody>
      </p:sp>
    </p:spTree>
    <p:extLst>
      <p:ext uri="{BB962C8B-B14F-4D97-AF65-F5344CB8AC3E}">
        <p14:creationId xmlns:p14="http://schemas.microsoft.com/office/powerpoint/2010/main" val="127367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Figures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and material in this </a:t>
            </a: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topic have been adapted from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i="1" dirty="0" smtClean="0">
                <a:latin typeface="+mj-lt"/>
                <a:cs typeface="Arial"/>
              </a:rPr>
              <a:t>“Network </a:t>
            </a:r>
            <a:r>
              <a:rPr lang="en-US" i="1" dirty="0">
                <a:latin typeface="+mj-lt"/>
                <a:cs typeface="Arial"/>
              </a:rPr>
              <a:t>Security </a:t>
            </a:r>
            <a:r>
              <a:rPr lang="en-US" i="1" dirty="0" smtClean="0">
                <a:latin typeface="+mj-lt"/>
                <a:cs typeface="Arial"/>
              </a:rPr>
              <a:t>Essentials: Applications and Standards”</a:t>
            </a:r>
            <a:r>
              <a:rPr lang="en-US" dirty="0" smtClean="0">
                <a:latin typeface="+mj-lt"/>
                <a:cs typeface="Arial"/>
              </a:rPr>
              <a:t>, 2014 by </a:t>
            </a:r>
            <a:r>
              <a:rPr lang="en-US" dirty="0">
                <a:cs typeface="Arial"/>
              </a:rPr>
              <a:t>William </a:t>
            </a:r>
            <a:r>
              <a:rPr lang="en-US" dirty="0" smtClean="0">
                <a:cs typeface="Arial"/>
              </a:rPr>
              <a:t>Stallings.</a:t>
            </a:r>
            <a:endParaRPr lang="en-US" dirty="0" smtClean="0">
              <a:latin typeface="+mj-lt"/>
              <a:cs typeface="Arial"/>
            </a:endParaRPr>
          </a:p>
          <a:p>
            <a:endParaRPr lang="en-US" dirty="0" smtClean="0">
              <a:latin typeface="+mj-lt"/>
              <a:cs typeface="Arial"/>
            </a:endParaRPr>
          </a:p>
          <a:p>
            <a:endParaRPr lang="en-US" dirty="0"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Public Key Management by PGP</a:t>
            </a:r>
            <a:endParaRPr lang="en-US" sz="3200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0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PGP contains a clever, efficient, </a:t>
            </a:r>
            <a:r>
              <a:rPr lang="en-US" dirty="0" smtClean="0"/>
              <a:t>interlocking set </a:t>
            </a:r>
            <a:r>
              <a:rPr lang="en-US" dirty="0"/>
              <a:t>of functions and formats to provide an effective confidentiality and </a:t>
            </a:r>
            <a:r>
              <a:rPr lang="en-US" dirty="0" smtClean="0"/>
              <a:t>authentication service</a:t>
            </a:r>
            <a:r>
              <a:rPr lang="en-US" dirty="0"/>
              <a:t>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Public Key Management by PGP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3936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The PGP documentation captures the importance </a:t>
            </a:r>
            <a:r>
              <a:rPr lang="en-US" dirty="0" smtClean="0"/>
              <a:t>of </a:t>
            </a:r>
            <a:r>
              <a:rPr lang="en-US" dirty="0"/>
              <a:t>public-key </a:t>
            </a:r>
            <a:r>
              <a:rPr lang="en-US" dirty="0" smtClean="0"/>
              <a:t>management:</a:t>
            </a:r>
          </a:p>
          <a:p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Public Key Management by PGP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302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Public Key Management by PGP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6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950" y="2762250"/>
            <a:ext cx="7658100" cy="133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71481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PGP provides a structure for solving this problem with several </a:t>
            </a:r>
            <a:r>
              <a:rPr lang="en-US" dirty="0" smtClean="0"/>
              <a:t>suggested options </a:t>
            </a:r>
            <a:r>
              <a:rPr lang="en-US" dirty="0"/>
              <a:t>that may be used. 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Public Key Management by PGP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6507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Because </a:t>
            </a:r>
            <a:r>
              <a:rPr lang="en-US" dirty="0"/>
              <a:t>PGP is intended for use in a variety of </a:t>
            </a:r>
            <a:r>
              <a:rPr lang="en-US" dirty="0" smtClean="0"/>
              <a:t>formal and </a:t>
            </a:r>
            <a:r>
              <a:rPr lang="en-US" dirty="0"/>
              <a:t>informal environments, no rigid public-key management scheme is set </a:t>
            </a:r>
            <a:r>
              <a:rPr lang="en-US" dirty="0" smtClean="0"/>
              <a:t>up.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Public Key Management by PGP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0959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Approaches to public-key management:</a:t>
            </a:r>
          </a:p>
          <a:p>
            <a:r>
              <a:rPr lang="en-US" dirty="0"/>
              <a:t>T</a:t>
            </a:r>
            <a:r>
              <a:rPr lang="en-US" dirty="0" smtClean="0"/>
              <a:t>he problem is: </a:t>
            </a:r>
          </a:p>
          <a:p>
            <a:r>
              <a:rPr lang="en-US" dirty="0" smtClean="0"/>
              <a:t>User A </a:t>
            </a:r>
            <a:r>
              <a:rPr lang="en-US" dirty="0"/>
              <a:t>must build up a public-key ring containing the public keys of other users </a:t>
            </a:r>
            <a:r>
              <a:rPr lang="en-US" dirty="0" smtClean="0"/>
              <a:t>to interoperate </a:t>
            </a:r>
            <a:r>
              <a:rPr lang="en-US" dirty="0"/>
              <a:t>with them using PGP. 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Public Key Management by PGP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7526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14842</TotalTime>
  <Words>790</Words>
  <Application>Microsoft Office PowerPoint</Application>
  <PresentationFormat>On-screen Show (4:3)</PresentationFormat>
  <Paragraphs>89</Paragraphs>
  <Slides>22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Office Theme</vt:lpstr>
      <vt:lpstr>Public Key Management by PGP</vt:lpstr>
      <vt:lpstr>Public Key Management by PGP</vt:lpstr>
      <vt:lpstr>Public Key Management by PGP</vt:lpstr>
      <vt:lpstr>Public Key Management by PGP</vt:lpstr>
      <vt:lpstr>Public Key Management by PGP</vt:lpstr>
      <vt:lpstr>Public Key Management by PGP</vt:lpstr>
      <vt:lpstr>Public Key Management by PGP</vt:lpstr>
      <vt:lpstr>Public Key Management by PGP</vt:lpstr>
      <vt:lpstr>Public Key Management by PGP</vt:lpstr>
      <vt:lpstr>Public Key Management by PGP</vt:lpstr>
      <vt:lpstr>Public Key Management by PGP</vt:lpstr>
      <vt:lpstr>Public Key Management by PGP</vt:lpstr>
      <vt:lpstr>Public Key Management by PGP</vt:lpstr>
      <vt:lpstr>Public Key Management by PGP</vt:lpstr>
      <vt:lpstr>Public Key Management by PGP</vt:lpstr>
      <vt:lpstr>Public Key Management by PGP</vt:lpstr>
      <vt:lpstr>Public Key Management by PGP</vt:lpstr>
      <vt:lpstr>Public Key Management by PGP</vt:lpstr>
      <vt:lpstr>Public Key Management by PGP</vt:lpstr>
      <vt:lpstr>Public Key Management by PGP</vt:lpstr>
      <vt:lpstr>Public Key Management by PGP</vt:lpstr>
      <vt:lpstr>Public Key Management by PGP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Seemi</dc:creator>
  <cp:lastModifiedBy>kashif</cp:lastModifiedBy>
  <cp:revision>10559</cp:revision>
  <cp:lastPrinted>2015-04-15T04:00:00Z</cp:lastPrinted>
  <dcterms:created xsi:type="dcterms:W3CDTF">2015-04-10T12:56:27Z</dcterms:created>
  <dcterms:modified xsi:type="dcterms:W3CDTF">2016-06-20T02:05:43Z</dcterms:modified>
</cp:coreProperties>
</file>