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9" r:id="rId4"/>
    <p:sldId id="341" r:id="rId5"/>
    <p:sldId id="340" r:id="rId6"/>
    <p:sldId id="347" r:id="rId7"/>
    <p:sldId id="342" r:id="rId8"/>
    <p:sldId id="343" r:id="rId9"/>
    <p:sldId id="344" r:id="rId10"/>
    <p:sldId id="349" r:id="rId11"/>
    <p:sldId id="348" r:id="rId12"/>
    <p:sldId id="345" r:id="rId13"/>
    <p:sldId id="328" r:id="rId14"/>
    <p:sldId id="329" r:id="rId15"/>
    <p:sldId id="331" r:id="rId16"/>
    <p:sldId id="335" r:id="rId17"/>
    <p:sldId id="336" r:id="rId18"/>
    <p:sldId id="338" r:id="rId19"/>
    <p:sldId id="337" r:id="rId20"/>
    <p:sldId id="333" r:id="rId21"/>
    <p:sldId id="33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>
        <p:scale>
          <a:sx n="72" d="100"/>
          <a:sy n="72" d="100"/>
        </p:scale>
        <p:origin x="-1218" y="30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Some Other Common attacks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Cryptanalysis</a:t>
            </a:r>
            <a:endParaRPr lang="en-US" dirty="0" smtClean="0"/>
          </a:p>
          <a:p>
            <a:r>
              <a:rPr lang="en-US" dirty="0" smtClean="0"/>
              <a:t>Password Pilfering</a:t>
            </a:r>
          </a:p>
          <a:p>
            <a:r>
              <a:rPr lang="en-US" dirty="0" smtClean="0"/>
              <a:t>Intrusion</a:t>
            </a:r>
          </a:p>
          <a:p>
            <a:r>
              <a:rPr lang="en-US" dirty="0"/>
              <a:t>Denial </a:t>
            </a:r>
            <a:r>
              <a:rPr lang="en-US" dirty="0" smtClean="0"/>
              <a:t>of Service </a:t>
            </a:r>
            <a:r>
              <a:rPr lang="en-US" dirty="0" smtClean="0"/>
              <a:t>Attacks</a:t>
            </a:r>
          </a:p>
          <a:p>
            <a:r>
              <a:rPr lang="en-US" dirty="0" smtClean="0"/>
              <a:t>Malicious software</a:t>
            </a:r>
            <a:endParaRPr lang="en-US" dirty="0" smtClean="0"/>
          </a:p>
          <a:p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Security Breaches can result in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Financial loss for corporations</a:t>
            </a:r>
          </a:p>
          <a:p>
            <a:r>
              <a:rPr lang="en-US" dirty="0" smtClean="0"/>
              <a:t>Theft </a:t>
            </a:r>
            <a:r>
              <a:rPr lang="en-US" dirty="0"/>
              <a:t>of intellectual property</a:t>
            </a:r>
          </a:p>
          <a:p>
            <a:r>
              <a:rPr lang="en-US" dirty="0" smtClean="0"/>
              <a:t>Lawsuits</a:t>
            </a:r>
            <a:endParaRPr lang="en-US" dirty="0"/>
          </a:p>
          <a:p>
            <a:r>
              <a:rPr lang="en-US" smtClean="0"/>
              <a:t>Threat </a:t>
            </a:r>
            <a:r>
              <a:rPr lang="en-US" dirty="0"/>
              <a:t>to public safety</a:t>
            </a:r>
            <a:endParaRPr lang="en-US" dirty="0" smtClean="0"/>
          </a:p>
          <a:p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The field of network and Internet security consists of measures </a:t>
            </a:r>
            <a:r>
              <a:rPr lang="en-US"/>
              <a:t>to </a:t>
            </a:r>
            <a:r>
              <a:rPr lang="en-US" smtClean="0"/>
              <a:t>deter</a:t>
            </a:r>
            <a:r>
              <a:rPr lang="en-US" dirty="0"/>
              <a:t>, </a:t>
            </a:r>
            <a:r>
              <a:rPr lang="en-US" dirty="0" smtClean="0"/>
              <a:t>prevent, detect</a:t>
            </a:r>
            <a:r>
              <a:rPr lang="en-US" dirty="0"/>
              <a:t>, and correct security violations that involve the transmission of information.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4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R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equired Books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/>
              <a:t>W</a:t>
            </a:r>
            <a:r>
              <a:rPr lang="en-US" dirty="0"/>
              <a:t>. Stallings, </a:t>
            </a:r>
            <a:r>
              <a:rPr lang="en-US" i="1" dirty="0"/>
              <a:t>“Network Security </a:t>
            </a:r>
            <a:r>
              <a:rPr lang="en-US" i="1" dirty="0" smtClean="0"/>
              <a:t>Essentials: </a:t>
            </a:r>
            <a:r>
              <a:rPr lang="en-US" i="1" dirty="0"/>
              <a:t>Applications </a:t>
            </a:r>
            <a:r>
              <a:rPr lang="en-US" i="1" dirty="0" smtClean="0"/>
              <a:t>and Standards</a:t>
            </a:r>
            <a:r>
              <a:rPr lang="en-US" i="1" dirty="0"/>
              <a:t>”</a:t>
            </a:r>
            <a:r>
              <a:rPr lang="en-US" dirty="0"/>
              <a:t>, Pearson Education, 2014</a:t>
            </a:r>
          </a:p>
          <a:p>
            <a:r>
              <a:rPr lang="en-US" dirty="0" smtClean="0"/>
              <a:t>“</a:t>
            </a:r>
            <a:r>
              <a:rPr lang="en-US" i="1" dirty="0" smtClean="0"/>
              <a:t>CCNA Security 1.1 </a:t>
            </a:r>
            <a:r>
              <a:rPr lang="en-US" i="1" dirty="0"/>
              <a:t>Student Packet Tracer Manual </a:t>
            </a:r>
            <a:r>
              <a:rPr lang="en-US" dirty="0"/>
              <a:t>” Cisco </a:t>
            </a:r>
            <a:r>
              <a:rPr lang="en-US" dirty="0" smtClean="0"/>
              <a:t>Networking Academy</a:t>
            </a:r>
            <a:r>
              <a:rPr lang="en-US" dirty="0"/>
              <a:t>, 2012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01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Reference Books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W. Stallings, “</a:t>
            </a:r>
            <a:r>
              <a:rPr lang="en-US" i="1" dirty="0"/>
              <a:t>Cryptography and Network Security Principles </a:t>
            </a:r>
            <a:r>
              <a:rPr lang="en-US" i="1" dirty="0" smtClean="0"/>
              <a:t>and Practice</a:t>
            </a:r>
            <a:r>
              <a:rPr lang="en-US" dirty="0"/>
              <a:t>”, Pearson Education, 2014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39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Course Composition: Two parts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/>
              <a:t>Part 1 will </a:t>
            </a:r>
            <a:r>
              <a:rPr lang="en-US" dirty="0"/>
              <a:t>provide a practical survey of network security applications </a:t>
            </a:r>
            <a:r>
              <a:rPr lang="en-US" dirty="0" smtClean="0"/>
              <a:t>and standards. </a:t>
            </a:r>
          </a:p>
          <a:p>
            <a:r>
              <a:rPr lang="en-US" dirty="0" smtClean="0"/>
              <a:t>It has </a:t>
            </a:r>
            <a:r>
              <a:rPr lang="en-US" smtClean="0"/>
              <a:t>been </a:t>
            </a:r>
            <a:r>
              <a:rPr lang="en-US" smtClean="0"/>
              <a:t>sub-</a:t>
            </a:r>
            <a:r>
              <a:rPr lang="en-US" smtClean="0"/>
              <a:t>divided </a:t>
            </a:r>
            <a:r>
              <a:rPr lang="en-US" dirty="0" smtClean="0"/>
              <a:t>into 3 subparts.</a:t>
            </a: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14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Subpart1: Cryptography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Symmetric Encryption principles</a:t>
            </a:r>
          </a:p>
          <a:p>
            <a:r>
              <a:rPr lang="en-US" dirty="0" smtClean="0">
                <a:cs typeface="Arial"/>
              </a:rPr>
              <a:t>Public-Key Cryptography and message authentication </a:t>
            </a: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3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953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Subpart2: Network Security Applications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Key distribution and user authentication</a:t>
            </a:r>
          </a:p>
          <a:p>
            <a:r>
              <a:rPr lang="en-US" dirty="0" smtClean="0">
                <a:cs typeface="Arial"/>
              </a:rPr>
              <a:t>Network Access Control and cloud Security</a:t>
            </a:r>
          </a:p>
          <a:p>
            <a:r>
              <a:rPr lang="en-US" dirty="0" smtClean="0">
                <a:cs typeface="Arial"/>
              </a:rPr>
              <a:t>Transport-level Security</a:t>
            </a:r>
          </a:p>
          <a:p>
            <a:r>
              <a:rPr lang="en-US" dirty="0" smtClean="0">
                <a:cs typeface="Arial"/>
              </a:rPr>
              <a:t>Wireless Net. Security </a:t>
            </a:r>
          </a:p>
          <a:p>
            <a:endParaRPr lang="en-US" dirty="0" smtClean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3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953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Subpart2: Network Security Applications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Electronic Mail Security</a:t>
            </a:r>
          </a:p>
          <a:p>
            <a:r>
              <a:rPr lang="en-US" dirty="0" smtClean="0">
                <a:cs typeface="Arial"/>
              </a:rPr>
              <a:t>IP Security </a:t>
            </a:r>
          </a:p>
          <a:p>
            <a:endParaRPr lang="en-US" dirty="0" smtClean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10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Subpart3:  System Security</a:t>
            </a:r>
            <a:endParaRPr lang="en-US" sz="3200" dirty="0" smtClean="0">
              <a:cs typeface="Arial"/>
            </a:endParaRPr>
          </a:p>
          <a:p>
            <a:r>
              <a:rPr lang="en-US" dirty="0" smtClean="0">
                <a:cs typeface="Arial"/>
              </a:rPr>
              <a:t>Malicious Software</a:t>
            </a:r>
          </a:p>
          <a:p>
            <a:r>
              <a:rPr lang="en-US" dirty="0" smtClean="0">
                <a:cs typeface="Arial"/>
              </a:rPr>
              <a:t>Intrusions</a:t>
            </a:r>
          </a:p>
          <a:p>
            <a:r>
              <a:rPr lang="en-US" dirty="0" smtClean="0">
                <a:cs typeface="Arial"/>
              </a:rPr>
              <a:t>Firewalls</a:t>
            </a:r>
          </a:p>
          <a:p>
            <a:endParaRPr lang="en-US" dirty="0" smtClean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3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g</a:t>
            </a:r>
            <a:r>
              <a:rPr lang="en-US" sz="2800" dirty="0" smtClean="0">
                <a:cs typeface="Arial" pitchFamily="34" charset="0"/>
              </a:rPr>
              <a:t>et motivated, describe learning </a:t>
            </a:r>
            <a:r>
              <a:rPr lang="en-US" sz="2800" dirty="0">
                <a:cs typeface="Arial" pitchFamily="34" charset="0"/>
              </a:rPr>
              <a:t>outcomes and describe </a:t>
            </a:r>
            <a:r>
              <a:rPr lang="en-US" sz="2800" dirty="0" smtClean="0">
                <a:cs typeface="Arial" pitchFamily="34" charset="0"/>
              </a:rPr>
              <a:t>the text </a:t>
            </a:r>
            <a:r>
              <a:rPr lang="en-US" sz="2800" dirty="0">
                <a:cs typeface="Arial" pitchFamily="34" charset="0"/>
              </a:rPr>
              <a:t>and </a:t>
            </a:r>
            <a:r>
              <a:rPr lang="en-US" sz="2800" dirty="0" smtClean="0">
                <a:cs typeface="Arial" pitchFamily="34" charset="0"/>
              </a:rPr>
              <a:t>references books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r>
              <a:rPr lang="en-US" sz="2800" dirty="0" smtClean="0">
                <a:cs typeface="Arial"/>
              </a:rPr>
              <a:t>In Part 2, we will </a:t>
            </a:r>
            <a:r>
              <a:rPr lang="en-US" sz="2800" smtClean="0">
                <a:cs typeface="Arial"/>
              </a:rPr>
              <a:t>perform lab experiments </a:t>
            </a:r>
            <a:r>
              <a:rPr lang="en-US" sz="2800" dirty="0" smtClean="0">
                <a:cs typeface="Arial"/>
              </a:rPr>
              <a:t>to configure networks employing Cisco components for various security aspects. </a:t>
            </a:r>
          </a:p>
          <a:p>
            <a:r>
              <a:rPr lang="en-US" sz="2800" dirty="0" smtClean="0">
                <a:cs typeface="Arial"/>
              </a:rPr>
              <a:t>Packet Tracer will be used.</a:t>
            </a: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70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4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Grading Policy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/>
              <a:t>Assignments </a:t>
            </a:r>
            <a:r>
              <a:rPr lang="en-US" dirty="0"/>
              <a:t>+ Quizzes = 15%</a:t>
            </a:r>
          </a:p>
          <a:p>
            <a:r>
              <a:rPr lang="en-US" dirty="0" smtClean="0"/>
              <a:t>Mid </a:t>
            </a:r>
            <a:r>
              <a:rPr lang="en-US" dirty="0"/>
              <a:t>Term Exam = 35%</a:t>
            </a:r>
          </a:p>
          <a:p>
            <a:r>
              <a:rPr lang="en-US" dirty="0" smtClean="0"/>
              <a:t>Final </a:t>
            </a:r>
            <a:r>
              <a:rPr lang="en-US" dirty="0"/>
              <a:t>Term Exam = 50%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3746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Motivation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 smtClean="0"/>
              <a:t>Before the widespread </a:t>
            </a:r>
            <a:r>
              <a:rPr lang="en-US" dirty="0"/>
              <a:t>use of data </a:t>
            </a:r>
            <a:r>
              <a:rPr lang="en-US" dirty="0" smtClean="0"/>
              <a:t>processing equipment, </a:t>
            </a:r>
            <a:r>
              <a:rPr lang="en-US" dirty="0"/>
              <a:t>security of information </a:t>
            </a:r>
            <a:r>
              <a:rPr lang="en-US" dirty="0" smtClean="0"/>
              <a:t>was </a:t>
            </a:r>
            <a:r>
              <a:rPr lang="en-US" dirty="0"/>
              <a:t>provided primarily by physical and administrative </a:t>
            </a:r>
            <a:r>
              <a:rPr lang="en-US" dirty="0" smtClean="0"/>
              <a:t>means.</a:t>
            </a:r>
          </a:p>
          <a:p>
            <a:r>
              <a:rPr lang="en-US" dirty="0" smtClean="0">
                <a:cs typeface="Arial"/>
              </a:rPr>
              <a:t>E.g. </a:t>
            </a:r>
            <a:r>
              <a:rPr lang="en-US" dirty="0"/>
              <a:t>rugged filing </a:t>
            </a:r>
            <a:r>
              <a:rPr lang="en-US" dirty="0" smtClean="0"/>
              <a:t>cabinets with </a:t>
            </a:r>
            <a:r>
              <a:rPr lang="en-US" dirty="0" smtClean="0">
                <a:cs typeface="Arial"/>
              </a:rPr>
              <a:t>locks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0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905153" cy="4980233"/>
          </a:xfrm>
        </p:spPr>
        <p:txBody>
          <a:bodyPr>
            <a:noAutofit/>
          </a:bodyPr>
          <a:lstStyle/>
          <a:p>
            <a:r>
              <a:rPr lang="en-US" dirty="0" smtClean="0">
                <a:cs typeface="Arial"/>
              </a:rPr>
              <a:t>Requirements for information </a:t>
            </a:r>
            <a:r>
              <a:rPr lang="en-US" dirty="0">
                <a:cs typeface="Arial"/>
              </a:rPr>
              <a:t>security </a:t>
            </a:r>
            <a:r>
              <a:rPr lang="en-US" dirty="0" smtClean="0">
                <a:cs typeface="Arial"/>
              </a:rPr>
              <a:t>have undergone two </a:t>
            </a:r>
            <a:r>
              <a:rPr lang="en-US" dirty="0">
                <a:cs typeface="Arial"/>
              </a:rPr>
              <a:t>major </a:t>
            </a:r>
            <a:r>
              <a:rPr lang="en-US" dirty="0" smtClean="0">
                <a:cs typeface="Arial"/>
              </a:rPr>
              <a:t>changes:</a:t>
            </a:r>
          </a:p>
          <a:p>
            <a:r>
              <a:rPr lang="en-US" dirty="0"/>
              <a:t>a</a:t>
            </a:r>
            <a:r>
              <a:rPr lang="en-US" dirty="0" smtClean="0"/>
              <a:t>) As </a:t>
            </a:r>
            <a:r>
              <a:rPr lang="en-US" dirty="0"/>
              <a:t>the computers were introduced, a need for protecting </a:t>
            </a:r>
            <a:r>
              <a:rPr lang="en-US" dirty="0" smtClean="0"/>
              <a:t>information </a:t>
            </a:r>
            <a:r>
              <a:rPr lang="en-US" dirty="0"/>
              <a:t>stored on </a:t>
            </a:r>
            <a:r>
              <a:rPr lang="en-US" smtClean="0"/>
              <a:t>the shared </a:t>
            </a:r>
            <a:r>
              <a:rPr lang="en-US" dirty="0" smtClean="0"/>
              <a:t>computers </a:t>
            </a:r>
            <a:r>
              <a:rPr lang="en-US" dirty="0"/>
              <a:t>was </a:t>
            </a:r>
            <a:r>
              <a:rPr lang="en-US" dirty="0" smtClean="0"/>
              <a:t>felt – </a:t>
            </a:r>
            <a:r>
              <a:rPr lang="en-US" dirty="0" smtClean="0">
                <a:cs typeface="Arial"/>
              </a:rPr>
              <a:t>Computer Security.</a:t>
            </a:r>
            <a:endParaRPr lang="en-US" dirty="0">
              <a:cs typeface="Arial"/>
            </a:endParaRPr>
          </a:p>
          <a:p>
            <a:endParaRPr lang="en-US" sz="2400" dirty="0"/>
          </a:p>
          <a:p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1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/>
              <a:t>b) </a:t>
            </a:r>
            <a:r>
              <a:rPr lang="en-US" dirty="0" smtClean="0"/>
              <a:t>As networks </a:t>
            </a:r>
            <a:r>
              <a:rPr lang="en-US" dirty="0"/>
              <a:t>and communications facilities for </a:t>
            </a:r>
            <a:r>
              <a:rPr lang="en-US" dirty="0" smtClean="0"/>
              <a:t>carrying data from one computer to another were introduced, a need for protecting </a:t>
            </a:r>
            <a:r>
              <a:rPr lang="en-US" dirty="0"/>
              <a:t>data during their </a:t>
            </a:r>
            <a:r>
              <a:rPr lang="en-US" dirty="0" smtClean="0"/>
              <a:t>transmission was felt – Network or Internet security.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55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Stored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data: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Business data must not be leaked to competitors</a:t>
            </a:r>
          </a:p>
          <a:p>
            <a:r>
              <a:rPr lang="en-US" dirty="0" smtClean="0"/>
              <a:t>Personal </a:t>
            </a:r>
            <a:r>
              <a:rPr lang="en-US" dirty="0"/>
              <a:t>information</a:t>
            </a:r>
          </a:p>
          <a:p>
            <a:r>
              <a:rPr lang="en-US" dirty="0" smtClean="0"/>
              <a:t>Copyrighted </a:t>
            </a:r>
            <a:r>
              <a:rPr lang="en-US" dirty="0"/>
              <a:t>software</a:t>
            </a:r>
            <a:endParaRPr lang="en-US" dirty="0" smtClean="0"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Security Violations: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Some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Examples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/>
              <a:t>User A transmits a file to user B. </a:t>
            </a:r>
            <a:r>
              <a:rPr lang="en-US" dirty="0" smtClean="0"/>
              <a:t>User </a:t>
            </a:r>
            <a:r>
              <a:rPr lang="en-US" dirty="0"/>
              <a:t>C, who is </a:t>
            </a:r>
            <a:r>
              <a:rPr lang="en-US" dirty="0" smtClean="0"/>
              <a:t>not authorized </a:t>
            </a:r>
            <a:r>
              <a:rPr lang="en-US" dirty="0"/>
              <a:t>to read the file, is able to </a:t>
            </a:r>
            <a:r>
              <a:rPr lang="en-US" dirty="0" smtClean="0"/>
              <a:t>capture a copy </a:t>
            </a:r>
            <a:r>
              <a:rPr lang="en-US" dirty="0"/>
              <a:t>of the file during its </a:t>
            </a:r>
            <a:r>
              <a:rPr lang="en-US" dirty="0" smtClean="0"/>
              <a:t>transmission</a:t>
            </a:r>
            <a:r>
              <a:rPr lang="en-US" dirty="0"/>
              <a:t> </a:t>
            </a:r>
            <a:r>
              <a:rPr lang="en-US" dirty="0" smtClean="0"/>
              <a:t>– eavesdropping</a:t>
            </a:r>
          </a:p>
          <a:p>
            <a:endParaRPr lang="en-US" dirty="0" smtClean="0"/>
          </a:p>
          <a:p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7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User D transmits a message to a computer E. User F intercepts the message, alters its contents and then forwards the message to E, which accepts the message as </a:t>
            </a:r>
            <a:r>
              <a:rPr lang="en-US" dirty="0"/>
              <a:t>coming from </a:t>
            </a:r>
            <a:r>
              <a:rPr lang="en-US" dirty="0" smtClean="0"/>
              <a:t>D </a:t>
            </a:r>
            <a:r>
              <a:rPr lang="en-US" dirty="0"/>
              <a:t>– Man-in-the-</a:t>
            </a:r>
            <a:r>
              <a:rPr lang="en-US" dirty="0" err="1"/>
              <a:t>middIe</a:t>
            </a:r>
            <a:r>
              <a:rPr lang="en-US" dirty="0"/>
              <a:t> </a:t>
            </a:r>
            <a:r>
              <a:rPr lang="en-US" dirty="0" smtClean="0"/>
              <a:t>Attacks.</a:t>
            </a:r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7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/>
              <a:t>It is also possible that user </a:t>
            </a:r>
            <a:r>
              <a:rPr lang="en-US" dirty="0"/>
              <a:t>F constructs its own message </a:t>
            </a:r>
            <a:r>
              <a:rPr lang="en-US" dirty="0" smtClean="0"/>
              <a:t>and </a:t>
            </a:r>
            <a:r>
              <a:rPr lang="en-US" dirty="0"/>
              <a:t>transmits that message to E as if it had come </a:t>
            </a:r>
            <a:r>
              <a:rPr lang="en-US"/>
              <a:t>from </a:t>
            </a:r>
            <a:r>
              <a:rPr lang="en-US" smtClean="0"/>
              <a:t>computer D</a:t>
            </a:r>
            <a:r>
              <a:rPr lang="en-US" dirty="0"/>
              <a:t>.</a:t>
            </a:r>
            <a:endParaRPr lang="en-US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Introduction to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7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589</Words>
  <Application>Microsoft Office PowerPoint</Application>
  <PresentationFormat>On-screen Show (4:3)</PresentationFormat>
  <Paragraphs>127</Paragraphs>
  <Slides>21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  <vt:lpstr>Introduction to Course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807</cp:revision>
  <cp:lastPrinted>2015-04-15T04:00:00Z</cp:lastPrinted>
  <dcterms:created xsi:type="dcterms:W3CDTF">2015-04-10T12:56:27Z</dcterms:created>
  <dcterms:modified xsi:type="dcterms:W3CDTF">2016-03-17T15:34:32Z</dcterms:modified>
</cp:coreProperties>
</file>