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3" r:id="rId2"/>
    <p:sldId id="304" r:id="rId3"/>
    <p:sldId id="338" r:id="rId4"/>
    <p:sldId id="1071" r:id="rId5"/>
    <p:sldId id="1105" r:id="rId6"/>
    <p:sldId id="1067" r:id="rId7"/>
    <p:sldId id="1079" r:id="rId8"/>
    <p:sldId id="1106" r:id="rId9"/>
    <p:sldId id="1081" r:id="rId10"/>
    <p:sldId id="1080" r:id="rId11"/>
    <p:sldId id="1101" r:id="rId12"/>
    <p:sldId id="1083" r:id="rId13"/>
    <p:sldId id="1102" r:id="rId14"/>
    <p:sldId id="1084" r:id="rId15"/>
    <p:sldId id="1103" r:id="rId16"/>
    <p:sldId id="1085" r:id="rId17"/>
    <p:sldId id="1086" r:id="rId18"/>
    <p:sldId id="1104" r:id="rId19"/>
    <p:sldId id="1088" r:id="rId20"/>
    <p:sldId id="1064" r:id="rId21"/>
    <p:sldId id="1092" r:id="rId22"/>
    <p:sldId id="1094" r:id="rId23"/>
    <p:sldId id="1091" r:id="rId24"/>
    <p:sldId id="1095" r:id="rId25"/>
    <p:sldId id="1096" r:id="rId26"/>
    <p:sldId id="1100" r:id="rId27"/>
    <p:sldId id="1098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7/31/2016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7/31/2016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Routers for Syslog, NTP, SSH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084215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1: Configure routers as NTP Clients</a:t>
            </a:r>
            <a:r>
              <a:rPr lang="en-US" sz="3200" b="1" dirty="0" smtClean="0"/>
              <a:t>.</a:t>
            </a:r>
          </a:p>
          <a:p>
            <a:r>
              <a:rPr lang="en-US" b="1" dirty="0" smtClean="0"/>
              <a:t>Step 1</a:t>
            </a:r>
            <a:r>
              <a:rPr lang="en-US" b="1" dirty="0"/>
              <a:t>. </a:t>
            </a:r>
            <a:r>
              <a:rPr lang="en-US" b="1" dirty="0" smtClean="0"/>
              <a:t>Test Connectivity</a:t>
            </a:r>
            <a:endParaRPr lang="en-US" b="1" dirty="0"/>
          </a:p>
          <a:p>
            <a:r>
              <a:rPr lang="en-US" dirty="0" smtClean="0"/>
              <a:t>Ping </a:t>
            </a:r>
            <a:r>
              <a:rPr lang="en-US" dirty="0"/>
              <a:t>from PC-C to R3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Routers for Syslog, NTP, SSH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50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Routers for Syslog, NTP, SSH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  <p:pic>
        <p:nvPicPr>
          <p:cNvPr id="1027" name="Picture 3" descr="C:\Users\kashif\Pictures\Screenshots\Screenshot (293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087" y="1150938"/>
            <a:ext cx="6219825" cy="369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914400" y="4920341"/>
            <a:ext cx="7300686" cy="1262743"/>
          </a:xfrm>
        </p:spPr>
        <p:txBody>
          <a:bodyPr>
            <a:noAutofit/>
          </a:bodyPr>
          <a:lstStyle/>
          <a:p>
            <a:r>
              <a:rPr lang="en-US" dirty="0" smtClean="0"/>
              <a:t>Ping from R2 to R3. Telnet </a:t>
            </a:r>
            <a:r>
              <a:rPr lang="en-US" dirty="0"/>
              <a:t>from PC-C to R3. </a:t>
            </a:r>
            <a:r>
              <a:rPr lang="en-US" dirty="0" smtClean="0"/>
              <a:t>Exit the Telnet session. Telnet </a:t>
            </a:r>
            <a:r>
              <a:rPr lang="en-US" dirty="0"/>
              <a:t>from R2 to R3. Exit the </a:t>
            </a:r>
            <a:r>
              <a:rPr lang="en-US" dirty="0" smtClean="0"/>
              <a:t>Telnet session.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563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pt-BR" b="1" dirty="0" smtClean="0"/>
              <a:t>Step 2</a:t>
            </a:r>
            <a:r>
              <a:rPr lang="pt-BR" b="1" dirty="0"/>
              <a:t>. Configure </a:t>
            </a:r>
            <a:r>
              <a:rPr lang="pt-BR" b="1" dirty="0" smtClean="0"/>
              <a:t>R1</a:t>
            </a:r>
            <a:r>
              <a:rPr lang="pt-BR" b="1" dirty="0"/>
              <a:t>, </a:t>
            </a:r>
            <a:r>
              <a:rPr lang="pt-BR" b="1" dirty="0" smtClean="0"/>
              <a:t>R2 </a:t>
            </a:r>
            <a:r>
              <a:rPr lang="pt-BR" b="1" dirty="0"/>
              <a:t>and </a:t>
            </a:r>
            <a:r>
              <a:rPr lang="pt-BR" b="1" dirty="0" smtClean="0"/>
              <a:t>R3 </a:t>
            </a:r>
            <a:r>
              <a:rPr lang="pt-BR" b="1" dirty="0"/>
              <a:t>as NTP </a:t>
            </a:r>
            <a:r>
              <a:rPr lang="pt-BR" b="1" dirty="0" smtClean="0"/>
              <a:t>clients.</a:t>
            </a:r>
            <a:endParaRPr lang="pt-BR" b="1" dirty="0"/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 smtClean="0"/>
              <a:t>ntp</a:t>
            </a:r>
            <a:r>
              <a:rPr lang="en-US" b="1" dirty="0" smtClean="0"/>
              <a:t> </a:t>
            </a:r>
            <a:r>
              <a:rPr lang="en-US" b="1" dirty="0"/>
              <a:t>server </a:t>
            </a:r>
            <a:r>
              <a:rPr lang="en-US" b="1" dirty="0" smtClean="0"/>
              <a:t>192.168.1.5</a:t>
            </a:r>
          </a:p>
          <a:p>
            <a:r>
              <a:rPr lang="en-US" dirty="0" smtClean="0"/>
              <a:t>Use the </a:t>
            </a:r>
            <a:r>
              <a:rPr lang="en-US" dirty="0"/>
              <a:t>command </a:t>
            </a:r>
            <a:r>
              <a:rPr lang="en-US" b="1" i="1" dirty="0"/>
              <a:t>show </a:t>
            </a:r>
            <a:r>
              <a:rPr lang="en-US" b="1" i="1" dirty="0" err="1"/>
              <a:t>ntp</a:t>
            </a:r>
            <a:r>
              <a:rPr lang="en-US" b="1" i="1" dirty="0"/>
              <a:t> </a:t>
            </a:r>
            <a:r>
              <a:rPr lang="en-US" b="1" i="1" dirty="0" smtClean="0"/>
              <a:t>status</a:t>
            </a:r>
            <a:r>
              <a:rPr lang="en-US" b="1" dirty="0" smtClean="0"/>
              <a:t> </a:t>
            </a:r>
            <a:r>
              <a:rPr lang="en-US" dirty="0" smtClean="0"/>
              <a:t>to</a:t>
            </a:r>
            <a:r>
              <a:rPr lang="en-US" b="1" dirty="0" smtClean="0"/>
              <a:t> </a:t>
            </a:r>
            <a:r>
              <a:rPr lang="en-US" dirty="0" smtClean="0"/>
              <a:t>verify </a:t>
            </a:r>
            <a:r>
              <a:rPr lang="en-US" dirty="0"/>
              <a:t>client </a:t>
            </a:r>
            <a:r>
              <a:rPr lang="en-US" dirty="0" smtClean="0"/>
              <a:t>configuration.</a:t>
            </a:r>
          </a:p>
          <a:p>
            <a:r>
              <a:rPr lang="en-US" dirty="0"/>
              <a:t>Repeat it for R2 and </a:t>
            </a:r>
            <a:r>
              <a:rPr lang="en-US" dirty="0" smtClean="0"/>
              <a:t>R3</a:t>
            </a:r>
            <a:r>
              <a:rPr lang="en-US" dirty="0"/>
              <a:t>.</a:t>
            </a:r>
          </a:p>
          <a:p>
            <a:endParaRPr lang="en-US" dirty="0" smtClean="0"/>
          </a:p>
          <a:p>
            <a:endParaRPr lang="en-US" b="1" dirty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Routers for Syslog, NTP, SSH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33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Routers for Syslog, NTP, SSH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  <p:pic>
        <p:nvPicPr>
          <p:cNvPr id="2051" name="Picture 3" descr="C:\Users\kashif\Pictures\Screenshots\Screenshot (30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088" y="1364342"/>
            <a:ext cx="6219825" cy="4742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15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3</a:t>
            </a:r>
            <a:r>
              <a:rPr lang="en-US" b="1" dirty="0"/>
              <a:t>. Configure routers to update hardware clock.</a:t>
            </a:r>
          </a:p>
          <a:p>
            <a:r>
              <a:rPr lang="en-US" dirty="0" smtClean="0"/>
              <a:t>R1(</a:t>
            </a:r>
            <a:r>
              <a:rPr lang="en-US" dirty="0" err="1" smtClean="0"/>
              <a:t>config</a:t>
            </a:r>
            <a:r>
              <a:rPr lang="en-US" dirty="0"/>
              <a:t>)# </a:t>
            </a:r>
            <a:r>
              <a:rPr lang="en-US" b="1" dirty="0" err="1"/>
              <a:t>ntp</a:t>
            </a:r>
            <a:r>
              <a:rPr lang="en-US" b="1" dirty="0"/>
              <a:t> </a:t>
            </a:r>
            <a:r>
              <a:rPr lang="en-US" b="1" dirty="0" smtClean="0"/>
              <a:t>update-calendar</a:t>
            </a:r>
          </a:p>
          <a:p>
            <a:r>
              <a:rPr lang="en-US" dirty="0" smtClean="0"/>
              <a:t>Use </a:t>
            </a:r>
            <a:r>
              <a:rPr lang="en-US" dirty="0"/>
              <a:t>the command </a:t>
            </a:r>
            <a:r>
              <a:rPr lang="en-US" b="1" i="1" dirty="0"/>
              <a:t>show </a:t>
            </a:r>
            <a:r>
              <a:rPr lang="en-US" b="1" i="1" dirty="0" smtClean="0"/>
              <a:t>clock</a:t>
            </a:r>
            <a:r>
              <a:rPr lang="en-US" b="1" dirty="0" smtClean="0"/>
              <a:t> </a:t>
            </a:r>
            <a:r>
              <a:rPr lang="en-US" dirty="0" smtClean="0"/>
              <a:t>to</a:t>
            </a:r>
            <a:r>
              <a:rPr lang="en-US" b="1" dirty="0" smtClean="0"/>
              <a:t> </a:t>
            </a:r>
            <a:r>
              <a:rPr lang="en-US" dirty="0" smtClean="0"/>
              <a:t>verify </a:t>
            </a:r>
            <a:r>
              <a:rPr lang="en-US" dirty="0"/>
              <a:t>that the hardware clock was </a:t>
            </a:r>
            <a:r>
              <a:rPr lang="en-US" dirty="0" smtClean="0"/>
              <a:t>updated. </a:t>
            </a:r>
          </a:p>
          <a:p>
            <a:r>
              <a:rPr lang="en-US" dirty="0"/>
              <a:t>Do the same for R2 and R3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Routers for Syslog, NTP, SSH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46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Routers for Syslog, NTP, SSH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  <p:pic>
        <p:nvPicPr>
          <p:cNvPr id="3075" name="Picture 3" descr="C:\Users\kashif\Pictures\Screenshots\Screenshot (303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349829"/>
            <a:ext cx="6191250" cy="4627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712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4</a:t>
            </a:r>
            <a:r>
              <a:rPr lang="en-US" b="1" dirty="0"/>
              <a:t>. Configure routers to </a:t>
            </a:r>
            <a:r>
              <a:rPr lang="en-US" b="1" dirty="0" smtClean="0"/>
              <a:t>timestamp </a:t>
            </a:r>
            <a:r>
              <a:rPr lang="en-US" b="1" dirty="0"/>
              <a:t>log </a:t>
            </a:r>
            <a:r>
              <a:rPr lang="en-US" b="1" dirty="0" smtClean="0"/>
              <a:t>messages.</a:t>
            </a:r>
            <a:endParaRPr lang="en-US" b="1" dirty="0"/>
          </a:p>
          <a:p>
            <a:r>
              <a:rPr lang="en-US" dirty="0" smtClean="0"/>
              <a:t>R1(</a:t>
            </a:r>
            <a:r>
              <a:rPr lang="en-US" dirty="0" err="1" smtClean="0"/>
              <a:t>config</a:t>
            </a:r>
            <a:r>
              <a:rPr lang="en-US" dirty="0"/>
              <a:t>)# </a:t>
            </a:r>
            <a:r>
              <a:rPr lang="en-US" b="1" dirty="0"/>
              <a:t>service timestamps log </a:t>
            </a:r>
            <a:r>
              <a:rPr lang="en-US" b="1" dirty="0" err="1"/>
              <a:t>datetime</a:t>
            </a:r>
            <a:r>
              <a:rPr lang="en-US" b="1" dirty="0"/>
              <a:t> </a:t>
            </a:r>
            <a:r>
              <a:rPr lang="en-US" b="1" dirty="0" err="1" smtClean="0"/>
              <a:t>msec</a:t>
            </a:r>
            <a:endParaRPr lang="en-US" b="1" dirty="0" smtClean="0"/>
          </a:p>
          <a:p>
            <a:r>
              <a:rPr lang="en-US" dirty="0" smtClean="0"/>
              <a:t>Do the same for R2 and R3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Routers for Syslog, NTP, SSH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87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300686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2: Configure routers to log messages to the Syslog Server</a:t>
            </a:r>
            <a:r>
              <a:rPr lang="en-US" sz="3200" b="1" dirty="0" smtClean="0"/>
              <a:t>.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Configure the routers to identify the </a:t>
            </a:r>
            <a:r>
              <a:rPr lang="en-US" b="1" dirty="0" smtClean="0"/>
              <a:t>Syslog server. </a:t>
            </a:r>
            <a:r>
              <a:rPr lang="en-US" dirty="0"/>
              <a:t>Do same for R2, R3.</a:t>
            </a:r>
            <a:endParaRPr lang="en-US" b="1" dirty="0" smtClean="0"/>
          </a:p>
          <a:p>
            <a:r>
              <a:rPr lang="en-US" dirty="0" smtClean="0"/>
              <a:t>R1(</a:t>
            </a:r>
            <a:r>
              <a:rPr lang="en-US" dirty="0" err="1" smtClean="0"/>
              <a:t>config</a:t>
            </a:r>
            <a:r>
              <a:rPr lang="en-US" dirty="0"/>
              <a:t>)# </a:t>
            </a:r>
            <a:r>
              <a:rPr lang="en-US" b="1" dirty="0"/>
              <a:t>logging host </a:t>
            </a:r>
            <a:r>
              <a:rPr lang="en-US" b="1" dirty="0" smtClean="0"/>
              <a:t>192.168.1.6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2. Verify logging configuration using the command </a:t>
            </a:r>
            <a:r>
              <a:rPr lang="en-US" b="1" i="1" dirty="0"/>
              <a:t>show logging</a:t>
            </a:r>
            <a:r>
              <a:rPr lang="en-US" b="1" dirty="0"/>
              <a:t>.</a:t>
            </a:r>
          </a:p>
          <a:p>
            <a:r>
              <a:rPr lang="en-US" b="1" dirty="0"/>
              <a:t>Step 3. Examine logs of the Syslog server.</a:t>
            </a:r>
          </a:p>
          <a:p>
            <a:r>
              <a:rPr lang="en-US" dirty="0"/>
              <a:t>From the </a:t>
            </a:r>
            <a:r>
              <a:rPr lang="en-US" b="1" dirty="0" err="1"/>
              <a:t>Config</a:t>
            </a:r>
            <a:r>
              <a:rPr lang="en-US" b="1" dirty="0"/>
              <a:t> </a:t>
            </a:r>
            <a:r>
              <a:rPr lang="en-US" dirty="0"/>
              <a:t>tab of the Syslog server’s dialogue box, select </a:t>
            </a:r>
            <a:r>
              <a:rPr lang="en-US" b="1" dirty="0" smtClean="0"/>
              <a:t>Syslog </a:t>
            </a:r>
            <a:r>
              <a:rPr lang="en-US" b="1" dirty="0"/>
              <a:t>services </a:t>
            </a:r>
            <a:r>
              <a:rPr lang="en-US" dirty="0"/>
              <a:t>button.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Routers for Syslog, NTP, SSH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226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Routers for Syslog, NTP, SSH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 dirty="0"/>
          </a:p>
        </p:txBody>
      </p:sp>
      <p:pic>
        <p:nvPicPr>
          <p:cNvPr id="4098" name="Picture 2" descr="C:\Users\kashif\Pictures\Screenshots\Screenshot (297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1458459"/>
            <a:ext cx="6172200" cy="469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385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399" y="1142271"/>
            <a:ext cx="7577783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3: Configure R3 to support SSH </a:t>
            </a:r>
            <a:r>
              <a:rPr lang="en-US" sz="3200" b="1" dirty="0" smtClean="0"/>
              <a:t>connections.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Configure a domain </a:t>
            </a:r>
            <a:r>
              <a:rPr lang="en-US" b="1" dirty="0" smtClean="0"/>
              <a:t>name of </a:t>
            </a:r>
            <a:r>
              <a:rPr lang="en-US" b="1" dirty="0"/>
              <a:t>ccnasecurity.com on R3.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ip</a:t>
            </a:r>
            <a:r>
              <a:rPr lang="en-US" b="1" dirty="0"/>
              <a:t> domain-name </a:t>
            </a:r>
            <a:r>
              <a:rPr lang="en-US" b="1" dirty="0" smtClean="0"/>
              <a:t>ccnasecurity.com</a:t>
            </a:r>
          </a:p>
          <a:p>
            <a:r>
              <a:rPr lang="en-US" b="1" dirty="0"/>
              <a:t>Step 2. Configure users for login from the SSH client on R3</a:t>
            </a:r>
            <a:r>
              <a:rPr lang="en-US" b="1" dirty="0" smtClean="0"/>
              <a:t>. </a:t>
            </a:r>
            <a:r>
              <a:rPr lang="en-US" b="1" dirty="0"/>
              <a:t>user ID = </a:t>
            </a:r>
            <a:r>
              <a:rPr lang="en-US" b="1" dirty="0" err="1"/>
              <a:t>SSHadmin</a:t>
            </a:r>
            <a:r>
              <a:rPr lang="en-US" b="1" dirty="0"/>
              <a:t>, </a:t>
            </a:r>
            <a:r>
              <a:rPr lang="en-US" b="1" dirty="0" smtClean="0"/>
              <a:t>Password </a:t>
            </a:r>
            <a:r>
              <a:rPr lang="en-US" b="1" dirty="0"/>
              <a:t>= ciscosshpa55</a:t>
            </a:r>
            <a:r>
              <a:rPr lang="en-US" b="1" dirty="0" smtClean="0"/>
              <a:t>. Highest </a:t>
            </a:r>
            <a:r>
              <a:rPr lang="en-US" b="1" dirty="0"/>
              <a:t>possible privilege level .</a:t>
            </a:r>
          </a:p>
          <a:p>
            <a:r>
              <a:rPr lang="pt-BR" dirty="0" smtClean="0"/>
              <a:t>R3(config</a:t>
            </a:r>
            <a:r>
              <a:rPr lang="pt-BR" dirty="0"/>
              <a:t>)# </a:t>
            </a:r>
            <a:r>
              <a:rPr lang="pt-BR" b="1" dirty="0"/>
              <a:t>username SSHadmin privilege 15 secret ciscosshpa55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Routers for Syslog, NTP, SSH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42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Configure </a:t>
            </a:r>
            <a:r>
              <a:rPr lang="en-US" sz="2800" dirty="0" smtClean="0">
                <a:cs typeface="Arial" pitchFamily="34" charset="0"/>
              </a:rPr>
              <a:t>Cisco Routers for </a:t>
            </a:r>
            <a:r>
              <a:rPr lang="en-US" sz="2800" dirty="0">
                <a:cs typeface="Arial" pitchFamily="34" charset="0"/>
              </a:rPr>
              <a:t>Syslog, NTP, </a:t>
            </a:r>
            <a:r>
              <a:rPr lang="en-US" sz="2800">
                <a:cs typeface="Arial" pitchFamily="34" charset="0"/>
              </a:rPr>
              <a:t>and SSH in Packet tracer.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Routers for Syslog, NTP, SSH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329713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3. Configure the incoming VTY lines on </a:t>
            </a:r>
            <a:r>
              <a:rPr lang="en-US" b="1" dirty="0" smtClean="0"/>
              <a:t>R3.</a:t>
            </a:r>
          </a:p>
          <a:p>
            <a:r>
              <a:rPr lang="en-US" dirty="0"/>
              <a:t>Use the local user accounts for mandatory login and validation. </a:t>
            </a:r>
            <a:r>
              <a:rPr lang="en-US" dirty="0" smtClean="0"/>
              <a:t>Accept </a:t>
            </a:r>
            <a:r>
              <a:rPr lang="en-US" dirty="0"/>
              <a:t>only SSH </a:t>
            </a:r>
            <a:r>
              <a:rPr lang="en-US" dirty="0" smtClean="0"/>
              <a:t>connections.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line </a:t>
            </a:r>
            <a:r>
              <a:rPr lang="en-US" b="1" dirty="0" err="1"/>
              <a:t>vty</a:t>
            </a:r>
            <a:r>
              <a:rPr lang="en-US" b="1" dirty="0"/>
              <a:t> 0 4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-line)# </a:t>
            </a:r>
            <a:r>
              <a:rPr lang="en-US" b="1" dirty="0"/>
              <a:t>login local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-line)# </a:t>
            </a:r>
            <a:r>
              <a:rPr lang="en-US" b="1" dirty="0"/>
              <a:t>transport input </a:t>
            </a:r>
            <a:r>
              <a:rPr lang="en-US" b="1" dirty="0" err="1"/>
              <a:t>ssh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Routers for Syslog, NTP, SSH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92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50938"/>
            <a:ext cx="7101777" cy="5011785"/>
          </a:xfrm>
        </p:spPr>
        <p:txBody>
          <a:bodyPr>
            <a:noAutofit/>
          </a:bodyPr>
          <a:lstStyle/>
          <a:p>
            <a:r>
              <a:rPr lang="en-US" b="1" dirty="0"/>
              <a:t>Step 4. Erase existing key pairs on R3.</a:t>
            </a:r>
          </a:p>
          <a:p>
            <a:r>
              <a:rPr lang="pt-BR" dirty="0"/>
              <a:t>R3(config)#</a:t>
            </a:r>
            <a:r>
              <a:rPr lang="pt-BR" b="1" dirty="0" smtClean="0"/>
              <a:t>crypto key </a:t>
            </a:r>
            <a:r>
              <a:rPr lang="pt-BR" b="1" dirty="0"/>
              <a:t>zeroize </a:t>
            </a:r>
            <a:r>
              <a:rPr lang="pt-BR" b="1" dirty="0" smtClean="0"/>
              <a:t>rsa</a:t>
            </a:r>
          </a:p>
          <a:p>
            <a:r>
              <a:rPr lang="en-US" dirty="0"/>
              <a:t>% No Signature RSA Keys found </a:t>
            </a:r>
            <a:r>
              <a:rPr lang="en-US" dirty="0" smtClean="0"/>
              <a:t>in configuration</a:t>
            </a:r>
            <a:r>
              <a:rPr lang="en-US" dirty="0"/>
              <a:t>.</a:t>
            </a:r>
            <a:endParaRPr lang="pt-BR" b="1" dirty="0"/>
          </a:p>
          <a:p>
            <a:r>
              <a:rPr lang="en-US" b="1" dirty="0"/>
              <a:t>Step 5. Generate the RSA encryption key pair for R3</a:t>
            </a:r>
            <a:r>
              <a:rPr lang="en-US" b="1" dirty="0" smtClean="0"/>
              <a:t>.</a:t>
            </a:r>
          </a:p>
          <a:p>
            <a:r>
              <a:rPr lang="en-US" dirty="0"/>
              <a:t>The router </a:t>
            </a:r>
            <a:r>
              <a:rPr lang="en-US" dirty="0" smtClean="0"/>
              <a:t>uses the </a:t>
            </a:r>
            <a:r>
              <a:rPr lang="en-US" dirty="0"/>
              <a:t>RSA key pair for authentication and encryption of transmitted SSH data</a:t>
            </a:r>
            <a:r>
              <a:rPr lang="en-US" dirty="0" smtClean="0"/>
              <a:t>. Configure </a:t>
            </a:r>
            <a:r>
              <a:rPr lang="en-US" dirty="0"/>
              <a:t>the RSA keys with a modulus of </a:t>
            </a:r>
            <a:r>
              <a:rPr lang="en-US" b="1" dirty="0"/>
              <a:t>1024</a:t>
            </a:r>
            <a:r>
              <a:rPr lang="en-US" dirty="0"/>
              <a:t>. </a:t>
            </a:r>
            <a:r>
              <a:rPr lang="en-US" dirty="0" smtClean="0"/>
              <a:t> The </a:t>
            </a:r>
            <a:r>
              <a:rPr lang="en-US" dirty="0"/>
              <a:t>default is 512, and the range is from 360 to 2048.</a:t>
            </a:r>
          </a:p>
          <a:p>
            <a:endParaRPr lang="en-US" b="1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Routers for Syslog, NTP, SSH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131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Routers for Syslog, NTP, SSH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 dirty="0"/>
          </a:p>
        </p:txBody>
      </p:sp>
      <p:pic>
        <p:nvPicPr>
          <p:cNvPr id="5126" name="Picture 6" descr="C:\Users\kashif\Pictures\Screenshots\Screenshot (30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1349829"/>
            <a:ext cx="6143625" cy="463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131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6. Verify the SSH configuration.</a:t>
            </a:r>
          </a:p>
          <a:p>
            <a:r>
              <a:rPr lang="en-US" dirty="0"/>
              <a:t>Use the </a:t>
            </a:r>
            <a:r>
              <a:rPr lang="en-US" b="1" i="1" dirty="0"/>
              <a:t>show </a:t>
            </a:r>
            <a:r>
              <a:rPr lang="en-US" b="1" i="1" dirty="0" err="1"/>
              <a:t>ip</a:t>
            </a:r>
            <a:r>
              <a:rPr lang="en-US" b="1" i="1" dirty="0"/>
              <a:t> </a:t>
            </a:r>
            <a:r>
              <a:rPr lang="en-US" b="1" i="1" dirty="0" err="1"/>
              <a:t>ssh</a:t>
            </a:r>
            <a:r>
              <a:rPr lang="en-US" b="1" dirty="0"/>
              <a:t> </a:t>
            </a:r>
            <a:r>
              <a:rPr lang="en-US" dirty="0"/>
              <a:t>command to see the current settings</a:t>
            </a:r>
            <a:r>
              <a:rPr lang="en-US" dirty="0" smtClean="0"/>
              <a:t>.</a:t>
            </a:r>
          </a:p>
          <a:p>
            <a:r>
              <a:rPr lang="en-US" dirty="0"/>
              <a:t>Verify </a:t>
            </a:r>
            <a:r>
              <a:rPr lang="en-US" dirty="0" smtClean="0"/>
              <a:t>that the default </a:t>
            </a:r>
            <a:r>
              <a:rPr lang="en-US" dirty="0"/>
              <a:t>values </a:t>
            </a:r>
            <a:r>
              <a:rPr lang="en-US" dirty="0" smtClean="0"/>
              <a:t>of authentication </a:t>
            </a:r>
            <a:r>
              <a:rPr lang="en-US" dirty="0"/>
              <a:t>timeout and </a:t>
            </a:r>
            <a:r>
              <a:rPr lang="en-US" dirty="0" smtClean="0"/>
              <a:t>retries are 120 </a:t>
            </a:r>
            <a:r>
              <a:rPr lang="en-US" dirty="0"/>
              <a:t>and 3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Routers for Syslog, NTP, SSH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0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399" y="1142271"/>
            <a:ext cx="7548755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7. Configure </a:t>
            </a:r>
            <a:r>
              <a:rPr lang="en-US" b="1" dirty="0" smtClean="0"/>
              <a:t>SSH </a:t>
            </a:r>
            <a:r>
              <a:rPr lang="en-US" b="1" dirty="0"/>
              <a:t>timeouts and authentication </a:t>
            </a:r>
            <a:r>
              <a:rPr lang="en-US" b="1" dirty="0" smtClean="0"/>
              <a:t>parameters.</a:t>
            </a:r>
          </a:p>
          <a:p>
            <a:r>
              <a:rPr lang="en-US" dirty="0" smtClean="0"/>
              <a:t>Set </a:t>
            </a:r>
            <a:r>
              <a:rPr lang="en-US" dirty="0"/>
              <a:t>the </a:t>
            </a:r>
            <a:r>
              <a:rPr lang="en-US" dirty="0" smtClean="0"/>
              <a:t>timeout to </a:t>
            </a:r>
            <a:r>
              <a:rPr lang="en-US" b="1" dirty="0"/>
              <a:t>90 </a:t>
            </a:r>
            <a:r>
              <a:rPr lang="en-US" dirty="0"/>
              <a:t>seconds, the number of authentication retries to </a:t>
            </a:r>
            <a:r>
              <a:rPr lang="en-US" b="1" dirty="0"/>
              <a:t>2</a:t>
            </a:r>
            <a:r>
              <a:rPr lang="en-US" dirty="0"/>
              <a:t>, and the version to </a:t>
            </a:r>
            <a:r>
              <a:rPr lang="en-US" b="1" dirty="0"/>
              <a:t>2</a:t>
            </a:r>
            <a:r>
              <a:rPr lang="en-US" dirty="0" smtClean="0"/>
              <a:t>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ip</a:t>
            </a:r>
            <a:r>
              <a:rPr lang="en-US" b="1" dirty="0"/>
              <a:t> </a:t>
            </a:r>
            <a:r>
              <a:rPr lang="en-US" b="1" dirty="0" err="1"/>
              <a:t>ssh</a:t>
            </a:r>
            <a:r>
              <a:rPr lang="en-US" b="1" dirty="0"/>
              <a:t> time-out 90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ip</a:t>
            </a:r>
            <a:r>
              <a:rPr lang="en-US" b="1" dirty="0"/>
              <a:t> </a:t>
            </a:r>
            <a:r>
              <a:rPr lang="en-US" b="1" dirty="0" err="1"/>
              <a:t>ssh</a:t>
            </a:r>
            <a:r>
              <a:rPr lang="en-US" b="1" dirty="0"/>
              <a:t> authentication-retries 2</a:t>
            </a:r>
          </a:p>
          <a:p>
            <a:r>
              <a:rPr lang="pt-BR" dirty="0"/>
              <a:t>R3(config)# </a:t>
            </a:r>
            <a:r>
              <a:rPr lang="pt-BR" b="1" dirty="0"/>
              <a:t>ip ssh version </a:t>
            </a:r>
            <a:r>
              <a:rPr lang="pt-BR" b="1" dirty="0" smtClean="0"/>
              <a:t>2</a:t>
            </a:r>
          </a:p>
          <a:p>
            <a:r>
              <a:rPr lang="en-US" dirty="0" smtClean="0"/>
              <a:t>To </a:t>
            </a:r>
            <a:r>
              <a:rPr lang="en-US" dirty="0"/>
              <a:t>confirm that the values have been </a:t>
            </a:r>
            <a:r>
              <a:rPr lang="en-US" dirty="0" smtClean="0"/>
              <a:t>updated, issue </a:t>
            </a:r>
            <a:r>
              <a:rPr lang="en-US" dirty="0"/>
              <a:t>the </a:t>
            </a:r>
            <a:r>
              <a:rPr lang="en-US" b="1" i="1" dirty="0"/>
              <a:t>show </a:t>
            </a:r>
            <a:r>
              <a:rPr lang="en-US" b="1" i="1" dirty="0" err="1"/>
              <a:t>ip</a:t>
            </a:r>
            <a:r>
              <a:rPr lang="en-US" b="1" i="1" dirty="0"/>
              <a:t> </a:t>
            </a:r>
            <a:r>
              <a:rPr lang="en-US" b="1" i="1" dirty="0" err="1"/>
              <a:t>ssh</a:t>
            </a:r>
            <a:r>
              <a:rPr lang="en-US" b="1" dirty="0"/>
              <a:t> </a:t>
            </a:r>
            <a:r>
              <a:rPr lang="en-US" dirty="0" smtClean="0"/>
              <a:t>command.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Routers for Syslog, NTP, SSH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468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534240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8. Attempt to connect to </a:t>
            </a:r>
            <a:r>
              <a:rPr lang="en-US" b="1" dirty="0" smtClean="0"/>
              <a:t>R3 </a:t>
            </a:r>
            <a:r>
              <a:rPr lang="en-US" b="1" dirty="0"/>
              <a:t>via </a:t>
            </a:r>
            <a:r>
              <a:rPr lang="en-US" b="1" dirty="0" smtClean="0"/>
              <a:t>Telnet </a:t>
            </a:r>
            <a:r>
              <a:rPr lang="en-US" b="1" dirty="0"/>
              <a:t>from </a:t>
            </a:r>
            <a:r>
              <a:rPr lang="en-US" b="1" dirty="0" smtClean="0"/>
              <a:t>PC-C.</a:t>
            </a:r>
          </a:p>
          <a:p>
            <a:r>
              <a:rPr lang="en-US" dirty="0" smtClean="0"/>
              <a:t>From </a:t>
            </a:r>
            <a:r>
              <a:rPr lang="en-US" dirty="0"/>
              <a:t>the Command Prompt </a:t>
            </a:r>
            <a:r>
              <a:rPr lang="en-US" dirty="0" smtClean="0"/>
              <a:t>icon of </a:t>
            </a:r>
            <a:r>
              <a:rPr lang="en-US" dirty="0"/>
              <a:t>PC-C, enter</a:t>
            </a:r>
            <a:endParaRPr lang="en-US" b="1" dirty="0"/>
          </a:p>
          <a:p>
            <a:r>
              <a:rPr lang="en-US" dirty="0" smtClean="0"/>
              <a:t>PC</a:t>
            </a:r>
            <a:r>
              <a:rPr lang="en-US" dirty="0"/>
              <a:t>&gt; </a:t>
            </a:r>
            <a:r>
              <a:rPr lang="en-US" b="1" dirty="0"/>
              <a:t>telnet 192.168.3.1</a:t>
            </a:r>
          </a:p>
          <a:p>
            <a:r>
              <a:rPr lang="en-US" dirty="0" smtClean="0"/>
              <a:t>As R3 </a:t>
            </a:r>
            <a:r>
              <a:rPr lang="en-US" dirty="0"/>
              <a:t>has been configured to accept only SSH connections, </a:t>
            </a:r>
            <a:r>
              <a:rPr lang="en-US" dirty="0" smtClean="0"/>
              <a:t>this </a:t>
            </a:r>
            <a:r>
              <a:rPr lang="en-US" dirty="0"/>
              <a:t>connection should fail.</a:t>
            </a:r>
            <a:endParaRPr lang="en-US" dirty="0" smtClean="0"/>
          </a:p>
          <a:p>
            <a:r>
              <a:rPr lang="en-US" b="1" dirty="0"/>
              <a:t>Step 9. Connect to R3 using SSH on PC-C.</a:t>
            </a:r>
          </a:p>
          <a:p>
            <a:r>
              <a:rPr lang="en-US" dirty="0"/>
              <a:t>PC&gt; </a:t>
            </a:r>
            <a:r>
              <a:rPr lang="en-US" b="1" dirty="0" err="1"/>
              <a:t>ssh</a:t>
            </a:r>
            <a:r>
              <a:rPr lang="en-US" b="1" dirty="0"/>
              <a:t> –l </a:t>
            </a:r>
            <a:r>
              <a:rPr lang="en-US" b="1" dirty="0" err="1"/>
              <a:t>SSHadmin</a:t>
            </a:r>
            <a:r>
              <a:rPr lang="en-US" b="1" dirty="0"/>
              <a:t> 192.168.3.1</a:t>
            </a:r>
          </a:p>
          <a:p>
            <a:r>
              <a:rPr lang="en-US" dirty="0"/>
              <a:t>When prompted for the password, enter </a:t>
            </a:r>
            <a:r>
              <a:rPr lang="en-US" b="1" dirty="0"/>
              <a:t>ciscosshpa55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Routers for Syslog, NTP, SSH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468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19726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10. Connect to </a:t>
            </a:r>
            <a:r>
              <a:rPr lang="en-US" b="1" dirty="0" smtClean="0"/>
              <a:t>R3 using SSH </a:t>
            </a:r>
            <a:r>
              <a:rPr lang="en-US" b="1" dirty="0"/>
              <a:t>on </a:t>
            </a:r>
            <a:r>
              <a:rPr lang="en-US" b="1" dirty="0" smtClean="0"/>
              <a:t>R2</a:t>
            </a:r>
            <a:r>
              <a:rPr lang="en-US" b="1" dirty="0"/>
              <a:t>.</a:t>
            </a:r>
          </a:p>
          <a:p>
            <a:r>
              <a:rPr lang="en-US" dirty="0"/>
              <a:t>In order to troubleshoot and maintain the R3 router, the administrator at the </a:t>
            </a:r>
            <a:r>
              <a:rPr lang="en-US" dirty="0" smtClean="0"/>
              <a:t>ISP must use </a:t>
            </a:r>
            <a:r>
              <a:rPr lang="en-US" dirty="0"/>
              <a:t>SSH to access </a:t>
            </a:r>
            <a:r>
              <a:rPr lang="en-US" dirty="0" smtClean="0"/>
              <a:t>the router </a:t>
            </a:r>
            <a:r>
              <a:rPr lang="en-US" dirty="0"/>
              <a:t>CLI. </a:t>
            </a:r>
            <a:endParaRPr lang="en-US" dirty="0" smtClean="0"/>
          </a:p>
          <a:p>
            <a:r>
              <a:rPr lang="pt-BR" dirty="0" smtClean="0"/>
              <a:t>R2</a:t>
            </a:r>
            <a:r>
              <a:rPr lang="pt-BR" dirty="0"/>
              <a:t># </a:t>
            </a:r>
            <a:r>
              <a:rPr lang="pt-BR" b="1" dirty="0"/>
              <a:t>ssh </a:t>
            </a:r>
            <a:r>
              <a:rPr lang="pt-BR" b="1"/>
              <a:t>–</a:t>
            </a:r>
            <a:r>
              <a:rPr lang="pt-BR" b="1" smtClean="0"/>
              <a:t>v 2 </a:t>
            </a:r>
            <a:r>
              <a:rPr lang="pt-BR" b="1" dirty="0"/>
              <a:t>–l SSHadmin </a:t>
            </a:r>
            <a:r>
              <a:rPr lang="pt-BR" b="1" dirty="0" smtClean="0"/>
              <a:t>10.2.2.1</a:t>
            </a:r>
          </a:p>
          <a:p>
            <a:r>
              <a:rPr lang="en-US" dirty="0"/>
              <a:t>When prompted for the password, enter the password configured for the administrator</a:t>
            </a:r>
            <a:r>
              <a:rPr lang="en-US" dirty="0" smtClean="0"/>
              <a:t>: </a:t>
            </a:r>
            <a:r>
              <a:rPr lang="en-US" b="1" dirty="0" smtClean="0"/>
              <a:t>ciscosshpa55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Routers for Syslog, NTP, SSH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51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11. Check </a:t>
            </a:r>
            <a:r>
              <a:rPr lang="en-US" b="1" dirty="0" smtClean="0"/>
              <a:t>results.</a:t>
            </a:r>
            <a:endParaRPr lang="en-US" b="1" dirty="0"/>
          </a:p>
          <a:p>
            <a:r>
              <a:rPr lang="en-US" dirty="0"/>
              <a:t>Your completion percentage should be 100%. </a:t>
            </a:r>
            <a:endParaRPr lang="en-US" dirty="0" smtClean="0"/>
          </a:p>
          <a:p>
            <a:r>
              <a:rPr lang="en-US" dirty="0" smtClean="0"/>
              <a:t>Click </a:t>
            </a:r>
            <a:r>
              <a:rPr lang="en-US" b="1" dirty="0"/>
              <a:t>Check Results </a:t>
            </a:r>
            <a:r>
              <a:rPr lang="en-US" dirty="0"/>
              <a:t>to see feedback and verification of </a:t>
            </a:r>
            <a:r>
              <a:rPr lang="en-US" dirty="0" smtClean="0"/>
              <a:t>which required </a:t>
            </a:r>
            <a:r>
              <a:rPr lang="en-US" dirty="0"/>
              <a:t>components have been completed.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Routers for Syslog, NTP, SSH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27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50592" y="3877207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12468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Chapter 2: PT </a:t>
            </a:r>
            <a:r>
              <a:rPr lang="en-US" i="1" dirty="0">
                <a:latin typeface="+mj-lt"/>
                <a:cs typeface="Arial"/>
              </a:rPr>
              <a:t>Activity: Configure Cisco Routers for Syslog, NTP, and </a:t>
            </a:r>
            <a:r>
              <a:rPr lang="en-US" i="1" dirty="0" smtClean="0">
                <a:latin typeface="+mj-lt"/>
                <a:cs typeface="Arial"/>
              </a:rPr>
              <a:t>SSH Operations – “CCNA </a:t>
            </a:r>
            <a:r>
              <a:rPr lang="en-US" i="1" dirty="0">
                <a:latin typeface="+mj-lt"/>
                <a:cs typeface="Arial"/>
              </a:rPr>
              <a:t>Security 1.1 Student Packet Tracer </a:t>
            </a:r>
            <a:r>
              <a:rPr lang="en-US" i="1" dirty="0" smtClean="0">
                <a:latin typeface="+mj-lt"/>
                <a:cs typeface="Arial"/>
              </a:rPr>
              <a:t>Manual”, </a:t>
            </a:r>
            <a:r>
              <a:rPr lang="en-US" i="1" dirty="0">
                <a:latin typeface="+mj-lt"/>
                <a:cs typeface="Arial"/>
              </a:rPr>
              <a:t>Cisco </a:t>
            </a:r>
            <a:r>
              <a:rPr lang="en-US" i="1" dirty="0" smtClean="0">
                <a:latin typeface="+mj-lt"/>
                <a:cs typeface="Arial"/>
              </a:rPr>
              <a:t>2012.</a:t>
            </a: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Routers for Syslog, NTP, SSH</a:t>
            </a:r>
            <a:endParaRPr lang="en-US" sz="30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300686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Routers </a:t>
            </a:r>
            <a:r>
              <a:rPr lang="en-US" dirty="0"/>
              <a:t>on a</a:t>
            </a:r>
            <a:r>
              <a:rPr lang="en-US" dirty="0" smtClean="0"/>
              <a:t> </a:t>
            </a:r>
            <a:r>
              <a:rPr lang="en-US" dirty="0"/>
              <a:t>network </a:t>
            </a:r>
            <a:r>
              <a:rPr lang="en-US" dirty="0" smtClean="0"/>
              <a:t> can get their time settings synchronized with </a:t>
            </a:r>
            <a:r>
              <a:rPr lang="en-US" dirty="0"/>
              <a:t>an </a:t>
            </a:r>
            <a:r>
              <a:rPr lang="en-US" dirty="0" smtClean="0"/>
              <a:t>NTP server via the </a:t>
            </a:r>
            <a:r>
              <a:rPr lang="en-US" b="1" dirty="0" smtClean="0"/>
              <a:t>Network Time  Protocol (NTP)</a:t>
            </a:r>
            <a:r>
              <a:rPr lang="en-US" dirty="0" smtClean="0"/>
              <a:t>.</a:t>
            </a:r>
          </a:p>
          <a:p>
            <a:r>
              <a:rPr lang="en-US" dirty="0" smtClean="0"/>
              <a:t>Obtaining </a:t>
            </a:r>
            <a:r>
              <a:rPr lang="en-US" dirty="0"/>
              <a:t>time and date information from a single </a:t>
            </a:r>
            <a:r>
              <a:rPr lang="en-US" dirty="0" smtClean="0"/>
              <a:t>source will allow a </a:t>
            </a:r>
            <a:r>
              <a:rPr lang="en-US" dirty="0"/>
              <a:t>group of NTP clients </a:t>
            </a:r>
            <a:r>
              <a:rPr lang="en-US" dirty="0" smtClean="0"/>
              <a:t>to have </a:t>
            </a:r>
            <a:r>
              <a:rPr lang="en-US" dirty="0"/>
              <a:t>more consistent time </a:t>
            </a:r>
            <a:r>
              <a:rPr lang="en-US" dirty="0" smtClean="0"/>
              <a:t>settings.</a:t>
            </a:r>
          </a:p>
          <a:p>
            <a:r>
              <a:rPr lang="en-US" dirty="0" smtClean="0"/>
              <a:t>Routers can update their </a:t>
            </a:r>
            <a:r>
              <a:rPr lang="en-US" dirty="0"/>
              <a:t>hardware clock using </a:t>
            </a:r>
            <a:r>
              <a:rPr lang="en-US" dirty="0" smtClean="0"/>
              <a:t>NTP, timestamp the log messages and send them to </a:t>
            </a:r>
            <a:r>
              <a:rPr lang="en-US" dirty="0"/>
              <a:t>the </a:t>
            </a:r>
            <a:r>
              <a:rPr lang="en-US" b="1" dirty="0"/>
              <a:t>S</a:t>
            </a:r>
            <a:r>
              <a:rPr lang="en-US" b="1" dirty="0" smtClean="0"/>
              <a:t>yslog </a:t>
            </a:r>
            <a:r>
              <a:rPr lang="en-US" b="1" dirty="0"/>
              <a:t>server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Routers for Syslog, NTP, SSH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93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300686" cy="5011785"/>
          </a:xfrm>
        </p:spPr>
        <p:txBody>
          <a:bodyPr>
            <a:noAutofit/>
          </a:bodyPr>
          <a:lstStyle/>
          <a:p>
            <a:r>
              <a:rPr lang="en-US" dirty="0"/>
              <a:t>Displaying the correct time and date in </a:t>
            </a:r>
            <a:r>
              <a:rPr lang="en-US" b="1" dirty="0"/>
              <a:t>Syslog</a:t>
            </a:r>
            <a:r>
              <a:rPr lang="en-US" dirty="0"/>
              <a:t> messages </a:t>
            </a:r>
            <a:r>
              <a:rPr lang="en-US" dirty="0" smtClean="0"/>
              <a:t>makes their </a:t>
            </a:r>
            <a:r>
              <a:rPr lang="en-US" dirty="0"/>
              <a:t>analysis </a:t>
            </a:r>
            <a:r>
              <a:rPr lang="en-US" dirty="0" smtClean="0"/>
              <a:t>easier.</a:t>
            </a:r>
          </a:p>
          <a:p>
            <a:r>
              <a:rPr lang="en-US" dirty="0" smtClean="0"/>
              <a:t>This helps in troubleshooting the network </a:t>
            </a:r>
            <a:r>
              <a:rPr lang="en-US" dirty="0"/>
              <a:t>problems and attacks</a:t>
            </a:r>
            <a:r>
              <a:rPr lang="en-US" dirty="0" smtClean="0"/>
              <a:t>. </a:t>
            </a:r>
          </a:p>
          <a:p>
            <a:r>
              <a:rPr lang="en-US" b="1" dirty="0"/>
              <a:t>Secure </a:t>
            </a:r>
            <a:r>
              <a:rPr lang="en-US" b="1" dirty="0" smtClean="0"/>
              <a:t>Shell (SSH) </a:t>
            </a:r>
            <a:r>
              <a:rPr lang="en-US" dirty="0" smtClean="0"/>
              <a:t>is used to encrypt </a:t>
            </a:r>
            <a:r>
              <a:rPr lang="en-US" dirty="0"/>
              <a:t>information </a:t>
            </a:r>
            <a:r>
              <a:rPr lang="en-US" dirty="0" smtClean="0"/>
              <a:t>over a </a:t>
            </a:r>
            <a:r>
              <a:rPr lang="en-US" dirty="0"/>
              <a:t>network link and </a:t>
            </a:r>
            <a:r>
              <a:rPr lang="en-US" dirty="0" smtClean="0"/>
              <a:t>is used to  authenticate a </a:t>
            </a:r>
            <a:r>
              <a:rPr lang="en-US" dirty="0"/>
              <a:t>remote computer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Routers for Syslog, NTP, SSH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311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Routers for Syslog, NTP, SSH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315200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/>
              <a:t>Experimental Setup: </a:t>
            </a:r>
            <a:r>
              <a:rPr lang="en-US" dirty="0" smtClean="0"/>
              <a:t>Lets </a:t>
            </a:r>
            <a:r>
              <a:rPr lang="en-US" smtClean="0"/>
              <a:t>assume </a:t>
            </a:r>
            <a:r>
              <a:rPr lang="en-US" smtClean="0"/>
              <a:t>a </a:t>
            </a:r>
            <a:r>
              <a:rPr lang="en-US" dirty="0" smtClean="0"/>
              <a:t>network  topology consists of three routers R1, R2 and R3. 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b="1" dirty="0" smtClean="0"/>
          </a:p>
          <a:p>
            <a:endParaRPr lang="en-US" b="1" dirty="0"/>
          </a:p>
        </p:txBody>
      </p:sp>
      <p:pic>
        <p:nvPicPr>
          <p:cNvPr id="5" name="Picture 4" descr="C:\Users\kashif\Pictures\Screenshots\Screenshot (304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937" y="2278744"/>
            <a:ext cx="4962525" cy="381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791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Routers for Syslog, NTP, SSH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342" y="1538288"/>
            <a:ext cx="7373257" cy="378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652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315200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R2 </a:t>
            </a:r>
            <a:r>
              <a:rPr lang="en-US" dirty="0"/>
              <a:t>is an ISP and is connected to two remote networks: R1 and R3</a:t>
            </a:r>
            <a:r>
              <a:rPr lang="en-US" dirty="0" smtClean="0"/>
              <a:t>.</a:t>
            </a:r>
          </a:p>
          <a:p>
            <a:r>
              <a:rPr lang="en-US" dirty="0"/>
              <a:t>S</a:t>
            </a:r>
            <a:r>
              <a:rPr lang="en-US" dirty="0" smtClean="0"/>
              <a:t>ince </a:t>
            </a:r>
            <a:r>
              <a:rPr lang="en-US" dirty="0"/>
              <a:t>R3 is a managed </a:t>
            </a:r>
            <a:r>
              <a:rPr lang="en-US" dirty="0" smtClean="0"/>
              <a:t>router, the </a:t>
            </a:r>
            <a:r>
              <a:rPr lang="en-US" dirty="0"/>
              <a:t>ISP needs access to R3 for occasional troubleshooting or updates. This access is provided in a secure fashion by using Secure Shell (SSH</a:t>
            </a:r>
            <a:r>
              <a:rPr lang="en-US" dirty="0" smtClean="0"/>
              <a:t>).</a:t>
            </a:r>
          </a:p>
          <a:p>
            <a:r>
              <a:rPr lang="en-US" dirty="0"/>
              <a:t>In this activity, we will configure NTP and Syslog on all routers while SSH will be configured on R3</a:t>
            </a:r>
            <a:r>
              <a:rPr lang="en-US" dirty="0" smtClean="0"/>
              <a:t>.</a:t>
            </a:r>
          </a:p>
          <a:p>
            <a:r>
              <a:rPr lang="en-US" dirty="0"/>
              <a:t>The servers  have been pre-configured for NTP and Syslog services. 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b="1" dirty="0" smtClean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Routers for Syslog, NTP, SSH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405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271657" cy="5011785"/>
          </a:xfrm>
        </p:spPr>
        <p:txBody>
          <a:bodyPr>
            <a:noAutofit/>
          </a:bodyPr>
          <a:lstStyle/>
          <a:p>
            <a:r>
              <a:rPr lang="en-US" smtClean="0"/>
              <a:t>Furthermore</a:t>
            </a:r>
            <a:r>
              <a:rPr lang="en-US" dirty="0" smtClean="0"/>
              <a:t>, the </a:t>
            </a:r>
            <a:r>
              <a:rPr lang="en-US" dirty="0"/>
              <a:t>routers are </a:t>
            </a:r>
            <a:r>
              <a:rPr lang="en-US" dirty="0" smtClean="0"/>
              <a:t>pre-configured </a:t>
            </a:r>
            <a:r>
              <a:rPr lang="en-US" dirty="0"/>
              <a:t>with the following:</a:t>
            </a:r>
          </a:p>
          <a:p>
            <a:r>
              <a:rPr lang="en-US" dirty="0"/>
              <a:t>Enable password: </a:t>
            </a:r>
            <a:r>
              <a:rPr lang="en-US" b="1" dirty="0"/>
              <a:t>ciscoenpa55</a:t>
            </a:r>
          </a:p>
          <a:p>
            <a:r>
              <a:rPr lang="en-US" dirty="0"/>
              <a:t>Password for </a:t>
            </a:r>
            <a:r>
              <a:rPr lang="en-US" dirty="0" err="1"/>
              <a:t>vty</a:t>
            </a:r>
            <a:r>
              <a:rPr lang="en-US" dirty="0"/>
              <a:t> lines: </a:t>
            </a:r>
            <a:r>
              <a:rPr lang="en-US" b="1" dirty="0"/>
              <a:t>ciscovtypa55</a:t>
            </a:r>
          </a:p>
          <a:p>
            <a:r>
              <a:rPr lang="en-US" dirty="0"/>
              <a:t>Static routing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Routers for Syslog, NTP, SSH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64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22098</TotalTime>
  <Words>1211</Words>
  <Application>Microsoft Office PowerPoint</Application>
  <PresentationFormat>On-screen Show (4:3)</PresentationFormat>
  <Paragraphs>142</Paragraphs>
  <Slides>27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Configure Routers for Syslog, NTP, SSH</vt:lpstr>
      <vt:lpstr>Configure Routers for Syslog, NTP, SSH</vt:lpstr>
      <vt:lpstr>Configure Routers for Syslog, NTP, SSH</vt:lpstr>
      <vt:lpstr>Configure Routers for Syslog, NTP, SSH</vt:lpstr>
      <vt:lpstr>Configure Routers for Syslog, NTP, SSH</vt:lpstr>
      <vt:lpstr>Configure Routers for Syslog, NTP, SSH</vt:lpstr>
      <vt:lpstr>Configure Routers for Syslog, NTP, SSH</vt:lpstr>
      <vt:lpstr>Configure Routers for Syslog, NTP, SSH</vt:lpstr>
      <vt:lpstr>Configure Routers for Syslog, NTP, SSH</vt:lpstr>
      <vt:lpstr>Configure Routers for Syslog, NTP, SSH</vt:lpstr>
      <vt:lpstr>Configure Routers for Syslog, NTP, SSH</vt:lpstr>
      <vt:lpstr>Configure Routers for Syslog, NTP, SSH</vt:lpstr>
      <vt:lpstr>Configure Routers for Syslog, NTP, SSH</vt:lpstr>
      <vt:lpstr>Configure Routers for Syslog, NTP, SSH</vt:lpstr>
      <vt:lpstr>Configure Routers for Syslog, NTP, SSH</vt:lpstr>
      <vt:lpstr>Configure Routers for Syslog, NTP, SSH</vt:lpstr>
      <vt:lpstr>Configure Routers for Syslog, NTP, SSH</vt:lpstr>
      <vt:lpstr>Configure Routers for Syslog, NTP, SSH</vt:lpstr>
      <vt:lpstr>Configure Routers for Syslog, NTP, SSH</vt:lpstr>
      <vt:lpstr>Configure Routers for Syslog, NTP, SSH</vt:lpstr>
      <vt:lpstr>Configure Routers for Syslog, NTP, SSH</vt:lpstr>
      <vt:lpstr>Configure Routers for Syslog, NTP, SSH</vt:lpstr>
      <vt:lpstr>Configure Routers for Syslog, NTP, SSH</vt:lpstr>
      <vt:lpstr>Configure Routers for Syslog, NTP, SSH</vt:lpstr>
      <vt:lpstr>Configure Routers for Syslog, NTP, SSH</vt:lpstr>
      <vt:lpstr>Configure Routers for Syslog, NTP, SSH</vt:lpstr>
      <vt:lpstr>Configure Routers for Syslog, NTP, SSH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15869</cp:revision>
  <cp:lastPrinted>2015-04-15T04:00:00Z</cp:lastPrinted>
  <dcterms:created xsi:type="dcterms:W3CDTF">2015-04-10T12:56:27Z</dcterms:created>
  <dcterms:modified xsi:type="dcterms:W3CDTF">2016-07-31T03:49:19Z</dcterms:modified>
</cp:coreProperties>
</file>