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3" r:id="rId2"/>
    <p:sldId id="304" r:id="rId3"/>
    <p:sldId id="338" r:id="rId4"/>
    <p:sldId id="356" r:id="rId5"/>
    <p:sldId id="357" r:id="rId6"/>
    <p:sldId id="358" r:id="rId7"/>
    <p:sldId id="359" r:id="rId8"/>
    <p:sldId id="360" r:id="rId9"/>
    <p:sldId id="361" r:id="rId10"/>
    <p:sldId id="362" r:id="rId11"/>
    <p:sldId id="363" r:id="rId12"/>
    <p:sldId id="364" r:id="rId13"/>
    <p:sldId id="365" r:id="rId14"/>
    <p:sldId id="366" r:id="rId15"/>
    <p:sldId id="367" r:id="rId16"/>
    <p:sldId id="368" r:id="rId17"/>
    <p:sldId id="369" r:id="rId18"/>
    <p:sldId id="370" r:id="rId19"/>
    <p:sldId id="371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404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4/11/2016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4/11/2016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4/11/2016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4/11/2016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4/11/2016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4/11/2016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4/11/2016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4/11/2016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Simple </a:t>
            </a:r>
            <a:r>
              <a:rPr lang="en-US" sz="3200" b="1" dirty="0" smtClean="0">
                <a:solidFill>
                  <a:srgbClr val="002060"/>
                </a:solidFill>
                <a:latin typeface="Arial"/>
                <a:cs typeface="Arial"/>
              </a:rPr>
              <a:t>Hash Functions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Simple Hash Functions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257" y="2215463"/>
            <a:ext cx="7532914" cy="315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928914" y="1142271"/>
            <a:ext cx="7505212" cy="86069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Simple Hash Function Using Bitwise XOR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2358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  <a:cs typeface="Arial"/>
              </a:rPr>
              <a:t>This operation produces </a:t>
            </a:r>
            <a:r>
              <a:rPr lang="en-US" dirty="0">
                <a:latin typeface="+mj-lt"/>
                <a:cs typeface="Arial"/>
              </a:rPr>
              <a:t>a simple parity for each </a:t>
            </a:r>
            <a:r>
              <a:rPr lang="en-US" dirty="0" smtClean="0">
                <a:latin typeface="+mj-lt"/>
                <a:cs typeface="Arial"/>
              </a:rPr>
              <a:t>bit position </a:t>
            </a:r>
            <a:r>
              <a:rPr lang="en-US" dirty="0">
                <a:latin typeface="+mj-lt"/>
                <a:cs typeface="Arial"/>
              </a:rPr>
              <a:t>and is known as a longitudinal redundancy check.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It </a:t>
            </a:r>
            <a:r>
              <a:rPr lang="en-US" dirty="0">
                <a:latin typeface="+mj-lt"/>
                <a:cs typeface="Arial"/>
              </a:rPr>
              <a:t>is reasonably </a:t>
            </a:r>
            <a:r>
              <a:rPr lang="en-US" dirty="0" smtClean="0">
                <a:latin typeface="+mj-lt"/>
                <a:cs typeface="Arial"/>
              </a:rPr>
              <a:t>effective for </a:t>
            </a:r>
            <a:r>
              <a:rPr lang="en-US" dirty="0">
                <a:latin typeface="+mj-lt"/>
                <a:cs typeface="Arial"/>
              </a:rPr>
              <a:t>random data as a data integrity check.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Simple Hash Functions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Each n-bit hash value is equally likely.</a:t>
            </a:r>
          </a:p>
          <a:p>
            <a:r>
              <a:rPr lang="en-US" dirty="0">
                <a:latin typeface="+mj-lt"/>
                <a:cs typeface="Arial"/>
              </a:rPr>
              <a:t>Thus, the probability that a data error will result in an unchanged hash value is </a:t>
            </a:r>
            <a:r>
              <a:rPr lang="en-US" dirty="0" smtClean="0">
                <a:latin typeface="+mj-lt"/>
                <a:cs typeface="Arial"/>
              </a:rPr>
              <a:t>2</a:t>
            </a:r>
            <a:r>
              <a:rPr lang="en-US" baseline="30000" dirty="0" smtClean="0">
                <a:latin typeface="+mj-lt"/>
                <a:cs typeface="Arial"/>
              </a:rPr>
              <a:t>-n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r>
              <a:rPr lang="en-US" dirty="0">
                <a:latin typeface="+mj-lt"/>
              </a:rPr>
              <a:t>With more predictably formatted data, the function is less </a:t>
            </a:r>
            <a:r>
              <a:rPr lang="en-US" dirty="0" smtClean="0">
                <a:latin typeface="+mj-lt"/>
              </a:rPr>
              <a:t>effective.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Simple Hash Functions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47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</a:rPr>
              <a:t>For example, in most </a:t>
            </a:r>
            <a:r>
              <a:rPr lang="en-US" dirty="0">
                <a:latin typeface="+mj-lt"/>
              </a:rPr>
              <a:t>normal text files, the high-order bit of each octet is always zero. </a:t>
            </a:r>
            <a:endParaRPr lang="en-US" dirty="0" smtClean="0">
              <a:latin typeface="+mj-lt"/>
            </a:endParaRPr>
          </a:p>
          <a:p>
            <a:r>
              <a:rPr lang="en-US" dirty="0" smtClean="0">
                <a:latin typeface="+mj-lt"/>
              </a:rPr>
              <a:t>With a 128-bit hash value, effectiveness of the hash function is reduced from 2</a:t>
            </a:r>
            <a:r>
              <a:rPr lang="en-US" baseline="30000" dirty="0" smtClean="0">
                <a:latin typeface="+mj-lt"/>
              </a:rPr>
              <a:t>-128</a:t>
            </a:r>
            <a:r>
              <a:rPr lang="en-US" dirty="0" smtClean="0">
                <a:latin typeface="+mj-lt"/>
              </a:rPr>
              <a:t> to </a:t>
            </a:r>
            <a:r>
              <a:rPr lang="en-US" dirty="0" smtClean="0"/>
              <a:t>2</a:t>
            </a:r>
            <a:r>
              <a:rPr lang="en-US" baseline="30000" dirty="0" smtClean="0"/>
              <a:t>-112 </a:t>
            </a:r>
            <a:r>
              <a:rPr lang="en-US" dirty="0" smtClean="0"/>
              <a:t>on this type of data</a:t>
            </a:r>
            <a:r>
              <a:rPr lang="en-US" dirty="0" smtClean="0">
                <a:latin typeface="+mj-lt"/>
              </a:rPr>
              <a:t>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Simple Hash Functions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011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A simple way to improve matters is to perform a 1-bit circular shift, or rotation</a:t>
            </a:r>
            <a:r>
              <a:rPr lang="en-US" dirty="0" smtClean="0">
                <a:latin typeface="+mj-lt"/>
              </a:rPr>
              <a:t>, on </a:t>
            </a:r>
            <a:r>
              <a:rPr lang="en-US" dirty="0">
                <a:latin typeface="+mj-lt"/>
              </a:rPr>
              <a:t>the hash value after each block is processed</a:t>
            </a:r>
            <a:r>
              <a:rPr lang="en-US" dirty="0" smtClean="0">
                <a:latin typeface="+mj-lt"/>
              </a:rPr>
              <a:t>. </a:t>
            </a:r>
          </a:p>
          <a:p>
            <a:r>
              <a:rPr lang="en-US" dirty="0" smtClean="0">
                <a:latin typeface="+mj-lt"/>
              </a:rPr>
              <a:t>The </a:t>
            </a:r>
            <a:r>
              <a:rPr lang="en-US" dirty="0">
                <a:latin typeface="+mj-lt"/>
              </a:rPr>
              <a:t>procedure can be summarized </a:t>
            </a:r>
            <a:r>
              <a:rPr lang="en-US" dirty="0" smtClean="0">
                <a:latin typeface="+mj-lt"/>
              </a:rPr>
              <a:t>as: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Simple Hash Functions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037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1. Initially set the n-bit hash value to zero.</a:t>
            </a:r>
          </a:p>
          <a:p>
            <a:r>
              <a:rPr lang="en-US" dirty="0">
                <a:latin typeface="+mj-lt"/>
              </a:rPr>
              <a:t>2. Process each successive n-bit block of data:</a:t>
            </a:r>
          </a:p>
          <a:p>
            <a:r>
              <a:rPr lang="en-US" dirty="0">
                <a:latin typeface="+mj-lt"/>
              </a:rPr>
              <a:t>a. Rotate the current hash value to the left by one bit.</a:t>
            </a:r>
          </a:p>
          <a:p>
            <a:r>
              <a:rPr lang="en-US" dirty="0">
                <a:latin typeface="+mj-lt"/>
              </a:rPr>
              <a:t>b. XOR the block into the hash value.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Simple Hash Functions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92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931169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This has the effect of “randomizing” the </a:t>
            </a:r>
            <a:r>
              <a:rPr lang="en-US" dirty="0" smtClean="0">
                <a:latin typeface="+mj-lt"/>
              </a:rPr>
              <a:t> input </a:t>
            </a:r>
            <a:r>
              <a:rPr lang="en-US" dirty="0">
                <a:latin typeface="+mj-lt"/>
              </a:rPr>
              <a:t>more </a:t>
            </a:r>
            <a:r>
              <a:rPr lang="en-US" dirty="0" smtClean="0">
                <a:latin typeface="+mj-lt"/>
              </a:rPr>
              <a:t>  completely and </a:t>
            </a:r>
            <a:r>
              <a:rPr lang="en-US" dirty="0">
                <a:latin typeface="+mj-lt"/>
              </a:rPr>
              <a:t>overcoming </a:t>
            </a:r>
            <a:r>
              <a:rPr lang="en-US" dirty="0" smtClean="0">
                <a:latin typeface="+mj-lt"/>
              </a:rPr>
              <a:t>any regularities </a:t>
            </a:r>
            <a:r>
              <a:rPr lang="en-US" dirty="0">
                <a:latin typeface="+mj-lt"/>
              </a:rPr>
              <a:t>that </a:t>
            </a:r>
            <a:r>
              <a:rPr lang="en-US" dirty="0" smtClean="0">
                <a:latin typeface="+mj-lt"/>
              </a:rPr>
              <a:t> appear </a:t>
            </a:r>
            <a:r>
              <a:rPr lang="en-US" dirty="0">
                <a:latin typeface="+mj-lt"/>
              </a:rPr>
              <a:t>in the input</a:t>
            </a:r>
            <a:r>
              <a:rPr lang="en-US" dirty="0" smtClean="0">
                <a:latin typeface="+mj-lt"/>
              </a:rPr>
              <a:t>.</a:t>
            </a:r>
          </a:p>
          <a:p>
            <a:r>
              <a:rPr lang="en-US" dirty="0" smtClean="0">
                <a:latin typeface="+mj-lt"/>
              </a:rPr>
              <a:t>Data </a:t>
            </a:r>
            <a:r>
              <a:rPr lang="en-US" dirty="0">
                <a:latin typeface="+mj-lt"/>
              </a:rPr>
              <a:t>security </a:t>
            </a:r>
            <a:r>
              <a:rPr lang="en-US" dirty="0" smtClean="0">
                <a:latin typeface="+mj-lt"/>
              </a:rPr>
              <a:t>is at stake when </a:t>
            </a:r>
            <a:r>
              <a:rPr lang="en-US" dirty="0">
                <a:latin typeface="+mj-lt"/>
              </a:rPr>
              <a:t>an encrypted hash code is used with </a:t>
            </a:r>
            <a:r>
              <a:rPr lang="en-US" dirty="0" smtClean="0">
                <a:latin typeface="+mj-lt"/>
              </a:rPr>
              <a:t>a plaintext message.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Simple Hash Functions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245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931169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</a:rPr>
              <a:t>A technique </a:t>
            </a:r>
            <a:r>
              <a:rPr lang="en-US" dirty="0">
                <a:latin typeface="+mj-lt"/>
              </a:rPr>
              <a:t>originally proposed by the National Bureau of Standards used the </a:t>
            </a:r>
            <a:r>
              <a:rPr lang="en-US" dirty="0" smtClean="0">
                <a:latin typeface="+mj-lt"/>
              </a:rPr>
              <a:t>simple XOR </a:t>
            </a:r>
            <a:r>
              <a:rPr lang="en-US" dirty="0">
                <a:latin typeface="+mj-lt"/>
              </a:rPr>
              <a:t>applied to 64-bit blocks of the message and then an encryption of the </a:t>
            </a:r>
            <a:r>
              <a:rPr lang="en-US" dirty="0" smtClean="0">
                <a:latin typeface="+mj-lt"/>
              </a:rPr>
              <a:t>entire message </a:t>
            </a:r>
            <a:r>
              <a:rPr lang="en-US" dirty="0">
                <a:latin typeface="+mj-lt"/>
              </a:rPr>
              <a:t>using the cipher block chaining (CBC) mode.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Simple Hash Functions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72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931169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Given a message consisting of a sequence of 64-bit blocks X</a:t>
            </a:r>
            <a:r>
              <a:rPr lang="en-US" baseline="-25000" dirty="0">
                <a:latin typeface="+mj-lt"/>
              </a:rPr>
              <a:t>1</a:t>
            </a:r>
            <a:r>
              <a:rPr lang="en-US" dirty="0">
                <a:latin typeface="+mj-lt"/>
              </a:rPr>
              <a:t>, X</a:t>
            </a:r>
            <a:r>
              <a:rPr lang="en-US" baseline="-25000" dirty="0">
                <a:latin typeface="+mj-lt"/>
              </a:rPr>
              <a:t>2</a:t>
            </a:r>
            <a:r>
              <a:rPr lang="en-US" dirty="0">
                <a:latin typeface="+mj-lt"/>
              </a:rPr>
              <a:t>, . . ., X</a:t>
            </a:r>
            <a:r>
              <a:rPr lang="en-US" baseline="-25000" dirty="0">
                <a:latin typeface="+mj-lt"/>
              </a:rPr>
              <a:t>N</a:t>
            </a:r>
            <a:r>
              <a:rPr lang="en-US" dirty="0" smtClean="0">
                <a:latin typeface="+mj-lt"/>
              </a:rPr>
              <a:t>, define </a:t>
            </a:r>
            <a:r>
              <a:rPr lang="en-US" dirty="0">
                <a:latin typeface="+mj-lt"/>
              </a:rPr>
              <a:t>the hash code C as the block-by-block XOR or all blocks and append the </a:t>
            </a:r>
            <a:r>
              <a:rPr lang="en-US" dirty="0" smtClean="0">
                <a:latin typeface="+mj-lt"/>
              </a:rPr>
              <a:t>hash code </a:t>
            </a:r>
            <a:r>
              <a:rPr lang="en-US" dirty="0">
                <a:latin typeface="+mj-lt"/>
              </a:rPr>
              <a:t>as the final block: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Simple Hash Functions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5473928"/>
            <a:ext cx="3552371" cy="40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765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931169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Next, encrypt the entire message plus hash code using CBC mode to produce </a:t>
            </a:r>
            <a:r>
              <a:rPr lang="en-US" dirty="0" smtClean="0">
                <a:latin typeface="+mj-lt"/>
              </a:rPr>
              <a:t>the encrypted </a:t>
            </a:r>
            <a:r>
              <a:rPr lang="en-US" dirty="0">
                <a:latin typeface="+mj-lt"/>
              </a:rPr>
              <a:t>message Y</a:t>
            </a:r>
            <a:r>
              <a:rPr lang="en-US" baseline="-25000" dirty="0">
                <a:latin typeface="+mj-lt"/>
              </a:rPr>
              <a:t>1</a:t>
            </a:r>
            <a:r>
              <a:rPr lang="en-US" dirty="0">
                <a:latin typeface="+mj-lt"/>
              </a:rPr>
              <a:t>, Y</a:t>
            </a:r>
            <a:r>
              <a:rPr lang="en-US" baseline="-25000" dirty="0">
                <a:latin typeface="+mj-lt"/>
              </a:rPr>
              <a:t>2</a:t>
            </a:r>
            <a:r>
              <a:rPr lang="en-US" dirty="0">
                <a:latin typeface="+mj-lt"/>
              </a:rPr>
              <a:t>, . . ., </a:t>
            </a:r>
            <a:r>
              <a:rPr lang="en-US" dirty="0" smtClean="0">
                <a:latin typeface="+mj-lt"/>
              </a:rPr>
              <a:t>Y</a:t>
            </a:r>
            <a:r>
              <a:rPr lang="en-US" baseline="-25000" dirty="0" smtClean="0">
                <a:latin typeface="+mj-lt"/>
              </a:rPr>
              <a:t>N-1</a:t>
            </a:r>
          </a:p>
          <a:p>
            <a:r>
              <a:rPr lang="en-US" dirty="0"/>
              <a:t>C</a:t>
            </a:r>
            <a:r>
              <a:rPr lang="en-US" dirty="0" smtClean="0"/>
              <a:t>iphertext </a:t>
            </a:r>
            <a:r>
              <a:rPr lang="en-US" dirty="0"/>
              <a:t>of this message can be manipulated </a:t>
            </a:r>
            <a:r>
              <a:rPr lang="en-US" dirty="0" smtClean="0"/>
              <a:t>so that </a:t>
            </a:r>
            <a:r>
              <a:rPr lang="en-US" dirty="0"/>
              <a:t>it is </a:t>
            </a:r>
            <a:r>
              <a:rPr lang="en-US" dirty="0" smtClean="0"/>
              <a:t>not detectable </a:t>
            </a:r>
            <a:r>
              <a:rPr lang="en-US" dirty="0"/>
              <a:t>by </a:t>
            </a:r>
            <a:r>
              <a:rPr lang="en-US" dirty="0" smtClean="0"/>
              <a:t>the hash </a:t>
            </a:r>
            <a:r>
              <a:rPr lang="en-US" dirty="0"/>
              <a:t>code.</a:t>
            </a:r>
            <a:endParaRPr lang="en-US" baseline="-250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Simple Hash Functions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6067" y="3891750"/>
            <a:ext cx="675861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End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254167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After completing this topic, </a:t>
            </a:r>
            <a:r>
              <a:rPr lang="en-US" dirty="0" smtClean="0">
                <a:latin typeface="+mj-lt"/>
                <a:cs typeface="Arial"/>
              </a:rPr>
              <a:t>a student </a:t>
            </a:r>
            <a:r>
              <a:rPr lang="en-US" dirty="0">
                <a:latin typeface="+mj-lt"/>
                <a:cs typeface="Arial"/>
              </a:rPr>
              <a:t>will be able </a:t>
            </a:r>
            <a:r>
              <a:rPr lang="en-US" dirty="0" smtClean="0">
                <a:latin typeface="+mj-lt"/>
                <a:cs typeface="Arial"/>
              </a:rPr>
              <a:t>to</a:t>
            </a:r>
            <a:endParaRPr lang="en-US" sz="2400" dirty="0" smtClean="0">
              <a:latin typeface="+mj-lt"/>
              <a:cs typeface="Arial"/>
            </a:endParaRPr>
          </a:p>
          <a:p>
            <a:pPr lvl="1"/>
            <a:r>
              <a:rPr lang="en-US" sz="2800" dirty="0" smtClean="0">
                <a:cs typeface="Arial" pitchFamily="34" charset="0"/>
              </a:rPr>
              <a:t>explain </a:t>
            </a:r>
            <a:r>
              <a:rPr lang="en-US" sz="2800" dirty="0" smtClean="0">
                <a:cs typeface="Arial" pitchFamily="34" charset="0"/>
              </a:rPr>
              <a:t>working of s</a:t>
            </a:r>
            <a:r>
              <a:rPr lang="en-US" sz="2800" dirty="0" smtClean="0">
                <a:cs typeface="Arial" pitchFamily="34" charset="0"/>
              </a:rPr>
              <a:t>imple hash functions</a:t>
            </a:r>
            <a:r>
              <a:rPr lang="en-US" sz="2800" dirty="0">
                <a:cs typeface="Arial" pitchFamily="34" charset="0"/>
              </a:rPr>
              <a:t>.</a:t>
            </a:r>
            <a:endParaRPr lang="en-US" sz="2800" dirty="0" smtClean="0"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Simple Hash Functions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Figures </a:t>
            </a: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and material in this topic have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been adapted from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i="1" dirty="0" smtClean="0">
                <a:latin typeface="+mj-lt"/>
                <a:cs typeface="Arial"/>
              </a:rPr>
              <a:t>“Network </a:t>
            </a:r>
            <a:r>
              <a:rPr lang="en-US" i="1" dirty="0">
                <a:latin typeface="+mj-lt"/>
                <a:cs typeface="Arial"/>
              </a:rPr>
              <a:t>Security </a:t>
            </a:r>
            <a:r>
              <a:rPr lang="en-US" i="1" dirty="0" smtClean="0">
                <a:latin typeface="+mj-lt"/>
                <a:cs typeface="Arial"/>
              </a:rPr>
              <a:t>Essentials : Applications and Standards</a:t>
            </a:r>
            <a:r>
              <a:rPr lang="en-US" i="1" dirty="0">
                <a:latin typeface="+mj-lt"/>
                <a:cs typeface="Arial"/>
              </a:rPr>
              <a:t>”</a:t>
            </a:r>
            <a:r>
              <a:rPr lang="en-US" dirty="0" smtClean="0">
                <a:latin typeface="+mj-lt"/>
                <a:cs typeface="Arial"/>
              </a:rPr>
              <a:t>, 2014, by </a:t>
            </a:r>
            <a:r>
              <a:rPr lang="en-US" dirty="0" smtClean="0">
                <a:cs typeface="Arial"/>
              </a:rPr>
              <a:t>William </a:t>
            </a:r>
            <a:r>
              <a:rPr lang="en-US" dirty="0">
                <a:cs typeface="Arial"/>
              </a:rPr>
              <a:t>Stallings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Simple Hash Functions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</a:rPr>
              <a:t>A hash function </a:t>
            </a:r>
            <a:r>
              <a:rPr lang="en-US" dirty="0">
                <a:latin typeface="+mj-lt"/>
              </a:rPr>
              <a:t>accepts a variable-length block of data M as input and produces a fixed-size hash value h = H(M).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Simple Hash Functions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91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A “good” hash function has the property that the results of applying the function to a large set of inputs will produce outputs that are evenly distributed and apparently random.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Simple Hash Functions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689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2"/>
            <a:ext cx="3787352" cy="4580518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A change to any bit or bits in M results, with high probability, in a change to the hash code.</a:t>
            </a:r>
          </a:p>
          <a:p>
            <a:r>
              <a:rPr lang="en-US" dirty="0">
                <a:latin typeface="+mj-lt"/>
              </a:rPr>
              <a:t>The principal object of a hash function is data integrity</a:t>
            </a:r>
            <a:r>
              <a:rPr lang="en-US" dirty="0" smtClean="0">
                <a:latin typeface="+mj-lt"/>
              </a:rPr>
              <a:t>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Simple Hash Functions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689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Simple Hash </a:t>
            </a:r>
            <a:r>
              <a:rPr lang="en-US" sz="3200" b="1" dirty="0" smtClean="0">
                <a:solidFill>
                  <a:srgbClr val="5B0505"/>
                </a:solidFill>
                <a:latin typeface="+mj-lt"/>
                <a:cs typeface="Arial"/>
              </a:rPr>
              <a:t>Functions:</a:t>
            </a:r>
            <a:endParaRPr lang="en-US" sz="3200" b="1" dirty="0">
              <a:solidFill>
                <a:srgbClr val="5B0505"/>
              </a:solidFill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All hash functions operate using the following general principles. </a:t>
            </a:r>
            <a:endParaRPr lang="en-US" dirty="0" smtClean="0">
              <a:latin typeface="+mj-lt"/>
              <a:cs typeface="Arial"/>
            </a:endParaRPr>
          </a:p>
          <a:p>
            <a:r>
              <a:rPr lang="en-US" dirty="0" smtClean="0">
                <a:latin typeface="+mj-lt"/>
                <a:cs typeface="Arial"/>
              </a:rPr>
              <a:t>The </a:t>
            </a:r>
            <a:r>
              <a:rPr lang="en-US" dirty="0">
                <a:latin typeface="+mj-lt"/>
                <a:cs typeface="Arial"/>
              </a:rPr>
              <a:t>input (</a:t>
            </a:r>
            <a:r>
              <a:rPr lang="en-US" dirty="0" smtClean="0">
                <a:latin typeface="+mj-lt"/>
                <a:cs typeface="Arial"/>
              </a:rPr>
              <a:t>message, file</a:t>
            </a:r>
            <a:r>
              <a:rPr lang="en-US" dirty="0">
                <a:latin typeface="+mj-lt"/>
                <a:cs typeface="Arial"/>
              </a:rPr>
              <a:t>, etc.) is viewed as a sequence of n-bit blocks.</a:t>
            </a:r>
            <a:endParaRPr lang="en-US" dirty="0" smtClean="0">
              <a:latin typeface="+mj-lt"/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sz="2800" dirty="0" smtClean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Simple Hash Functions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835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The input is processed </a:t>
            </a:r>
            <a:r>
              <a:rPr lang="en-US" dirty="0" smtClean="0">
                <a:latin typeface="+mj-lt"/>
                <a:cs typeface="Arial"/>
              </a:rPr>
              <a:t>one block </a:t>
            </a:r>
            <a:r>
              <a:rPr lang="en-US" dirty="0">
                <a:latin typeface="+mj-lt"/>
                <a:cs typeface="Arial"/>
              </a:rPr>
              <a:t>at a time in an iterative fashion to produce an n-bit hash function</a:t>
            </a:r>
            <a:r>
              <a:rPr lang="en-US" dirty="0" smtClean="0">
                <a:latin typeface="+mj-lt"/>
                <a:cs typeface="Arial"/>
              </a:rPr>
              <a:t>.</a:t>
            </a:r>
          </a:p>
          <a:p>
            <a:r>
              <a:rPr lang="en-US" dirty="0">
                <a:latin typeface="+mj-lt"/>
              </a:rPr>
              <a:t>One of the simplest hash functions is the bit-by-bit exclusive-OR (XOR) </a:t>
            </a:r>
            <a:r>
              <a:rPr lang="en-US" dirty="0" smtClean="0">
                <a:latin typeface="+mj-lt"/>
              </a:rPr>
              <a:t>of every </a:t>
            </a:r>
            <a:r>
              <a:rPr lang="en-US" dirty="0">
                <a:latin typeface="+mj-lt"/>
              </a:rPr>
              <a:t>block.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Simple Hash Functions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918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</a:rPr>
              <a:t>If</a:t>
            </a:r>
          </a:p>
          <a:p>
            <a:endParaRPr lang="en-US" dirty="0">
              <a:latin typeface="+mj-lt"/>
            </a:endParaRPr>
          </a:p>
          <a:p>
            <a:endParaRPr lang="en-US" dirty="0" smtClean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 smtClean="0">
              <a:latin typeface="+mj-lt"/>
            </a:endParaRPr>
          </a:p>
          <a:p>
            <a:r>
              <a:rPr lang="en-US" dirty="0" smtClean="0">
                <a:latin typeface="+mj-lt"/>
              </a:rPr>
              <a:t>Then,</a:t>
            </a:r>
          </a:p>
          <a:p>
            <a:endParaRPr lang="en-US" dirty="0" smtClean="0">
              <a:latin typeface="+mj-lt"/>
            </a:endParaRPr>
          </a:p>
          <a:p>
            <a:pPr marL="0" indent="0">
              <a:buNone/>
            </a:pP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Simple Hash Functions</a:t>
            </a:r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6774" y="1742395"/>
            <a:ext cx="3582826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3494" y="4298272"/>
            <a:ext cx="3448050" cy="40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312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8549</TotalTime>
  <Words>647</Words>
  <Application>Microsoft Office PowerPoint</Application>
  <PresentationFormat>On-screen Show (4:3)</PresentationFormat>
  <Paragraphs>83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Simple Hash Functions</vt:lpstr>
      <vt:lpstr>Simple Hash Functions</vt:lpstr>
      <vt:lpstr>Simple Hash Functions</vt:lpstr>
      <vt:lpstr>Simple Hash Functions</vt:lpstr>
      <vt:lpstr>Simple Hash Functions</vt:lpstr>
      <vt:lpstr>Simple Hash Functions</vt:lpstr>
      <vt:lpstr>Simple Hash Functions</vt:lpstr>
      <vt:lpstr>Simple Hash Functions</vt:lpstr>
      <vt:lpstr>Simple Hash Functions</vt:lpstr>
      <vt:lpstr>Simple Hash Functions</vt:lpstr>
      <vt:lpstr>Simple Hash Functions</vt:lpstr>
      <vt:lpstr>Simple Hash Functions</vt:lpstr>
      <vt:lpstr>Simple Hash Functions</vt:lpstr>
      <vt:lpstr>Simple Hash Functions</vt:lpstr>
      <vt:lpstr>Simple Hash Functions</vt:lpstr>
      <vt:lpstr>Simple Hash Functions</vt:lpstr>
      <vt:lpstr>Simple Hash Functions</vt:lpstr>
      <vt:lpstr>Simple Hash Functions</vt:lpstr>
      <vt:lpstr>Simple Hash Functions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kashif</cp:lastModifiedBy>
  <cp:revision>3279</cp:revision>
  <cp:lastPrinted>2015-04-15T04:00:00Z</cp:lastPrinted>
  <dcterms:created xsi:type="dcterms:W3CDTF">2015-04-10T12:56:27Z</dcterms:created>
  <dcterms:modified xsi:type="dcterms:W3CDTF">2016-04-12T01:27:37Z</dcterms:modified>
</cp:coreProperties>
</file>