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750" r:id="rId5"/>
    <p:sldId id="766" r:id="rId6"/>
    <p:sldId id="767" r:id="rId7"/>
    <p:sldId id="768" r:id="rId8"/>
    <p:sldId id="771" r:id="rId9"/>
    <p:sldId id="772" r:id="rId10"/>
    <p:sldId id="773" r:id="rId11"/>
    <p:sldId id="774" r:id="rId12"/>
    <p:sldId id="769" r:id="rId13"/>
    <p:sldId id="775" r:id="rId14"/>
    <p:sldId id="776" r:id="rId15"/>
    <p:sldId id="777" r:id="rId16"/>
    <p:sldId id="778" r:id="rId17"/>
    <p:sldId id="779" r:id="rId18"/>
    <p:sldId id="770" r:id="rId19"/>
    <p:sldId id="765" r:id="rId20"/>
    <p:sldId id="780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Key Rings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Private </a:t>
            </a:r>
            <a:r>
              <a:rPr lang="en-US" b="1" dirty="0"/>
              <a:t>key: </a:t>
            </a:r>
            <a:r>
              <a:rPr lang="en-US" dirty="0"/>
              <a:t>The private-key portion of the pair; this field is encrypted</a:t>
            </a:r>
            <a:r>
              <a:rPr lang="en-US" dirty="0" smtClean="0"/>
              <a:t>.</a:t>
            </a:r>
          </a:p>
          <a:p>
            <a:r>
              <a:rPr lang="en-US" b="1" dirty="0"/>
              <a:t>User ID: </a:t>
            </a:r>
            <a:r>
              <a:rPr lang="en-US" b="1" dirty="0" smtClean="0"/>
              <a:t> </a:t>
            </a:r>
            <a:r>
              <a:rPr lang="en-US" dirty="0" smtClean="0"/>
              <a:t>Typically, this </a:t>
            </a:r>
            <a:r>
              <a:rPr lang="en-US" dirty="0"/>
              <a:t>will be the user’s e-mail address (e.g., stallings@acm.org</a:t>
            </a:r>
            <a:r>
              <a:rPr lang="en-US" dirty="0" smtClean="0"/>
              <a:t>).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Key Rings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33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However</a:t>
            </a:r>
            <a:r>
              <a:rPr lang="en-US" dirty="0"/>
              <a:t>, the user may choose to associate a different name with each </a:t>
            </a:r>
            <a:r>
              <a:rPr lang="en-US" dirty="0" smtClean="0"/>
              <a:t>pair (</a:t>
            </a:r>
            <a:r>
              <a:rPr lang="en-US" dirty="0"/>
              <a:t>e.g., Stallings, </a:t>
            </a:r>
            <a:r>
              <a:rPr lang="en-US" dirty="0" err="1"/>
              <a:t>WStallings,WilliamStallings</a:t>
            </a:r>
            <a:r>
              <a:rPr lang="en-US" dirty="0"/>
              <a:t>, etc.) or to reuse the same User </a:t>
            </a:r>
            <a:r>
              <a:rPr lang="en-US" dirty="0" smtClean="0"/>
              <a:t>ID more </a:t>
            </a:r>
            <a:r>
              <a:rPr lang="en-US" dirty="0"/>
              <a:t>than once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Key Rings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29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Key Rings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38" y="2156268"/>
            <a:ext cx="7172325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304" y="5801851"/>
            <a:ext cx="24574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985838" y="1142271"/>
            <a:ext cx="7448288" cy="101399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The general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structure of a private-key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ring: The ring can be viewed as a table.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4069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</a:t>
            </a:r>
            <a:r>
              <a:rPr lang="en-US" dirty="0" smtClean="0"/>
              <a:t>procedure to encrypt </a:t>
            </a:r>
            <a:r>
              <a:rPr lang="en-US" dirty="0"/>
              <a:t>private key</a:t>
            </a:r>
            <a:r>
              <a:rPr lang="en-US" dirty="0" smtClean="0"/>
              <a:t> using CAST-128 </a:t>
            </a:r>
            <a:r>
              <a:rPr lang="en-US" dirty="0"/>
              <a:t>(or IDEA or </a:t>
            </a:r>
            <a:r>
              <a:rPr lang="en-US" dirty="0" smtClean="0"/>
              <a:t>3DES) is </a:t>
            </a:r>
            <a:r>
              <a:rPr lang="en-US" dirty="0"/>
              <a:t>as follows</a:t>
            </a:r>
            <a:r>
              <a:rPr lang="en-US" dirty="0" smtClean="0"/>
              <a:t>:</a:t>
            </a:r>
          </a:p>
          <a:p>
            <a:r>
              <a:rPr lang="en-US" b="1" dirty="0"/>
              <a:t>1. </a:t>
            </a:r>
            <a:r>
              <a:rPr lang="en-US" dirty="0"/>
              <a:t>The user selects a passphrase to be used for encrypting private keys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Key Rings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25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2</a:t>
            </a:r>
            <a:r>
              <a:rPr lang="en-US" b="1" dirty="0"/>
              <a:t>. </a:t>
            </a:r>
            <a:r>
              <a:rPr lang="en-US" dirty="0"/>
              <a:t>When the system generates a new public/private key pair using RSA, it </a:t>
            </a:r>
            <a:r>
              <a:rPr lang="en-US" dirty="0" smtClean="0"/>
              <a:t>asks the </a:t>
            </a:r>
            <a:r>
              <a:rPr lang="en-US" dirty="0"/>
              <a:t>user </a:t>
            </a:r>
            <a:r>
              <a:rPr lang="en-US" dirty="0" smtClean="0"/>
              <a:t>for </a:t>
            </a:r>
            <a:r>
              <a:rPr lang="en-US" dirty="0"/>
              <a:t>passphrase</a:t>
            </a:r>
            <a:r>
              <a:rPr lang="en-US" dirty="0" smtClean="0"/>
              <a:t>.</a:t>
            </a:r>
          </a:p>
          <a:p>
            <a:r>
              <a:rPr lang="en-US" dirty="0" smtClean="0"/>
              <a:t>Using </a:t>
            </a:r>
            <a:r>
              <a:rPr lang="en-US" dirty="0"/>
              <a:t>SHA-1, a 160-bit hash code is </a:t>
            </a:r>
            <a:r>
              <a:rPr lang="en-US" dirty="0" smtClean="0"/>
              <a:t>generated from </a:t>
            </a:r>
            <a:r>
              <a:rPr lang="en-US" dirty="0"/>
              <a:t>the passphrase, and the passphrase is discarded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Key Rings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91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3</a:t>
            </a:r>
            <a:r>
              <a:rPr lang="en-US" b="1" dirty="0"/>
              <a:t>. </a:t>
            </a:r>
            <a:r>
              <a:rPr lang="en-US" dirty="0"/>
              <a:t>The system encrypts the private key using CAST-128 with the 128 bits </a:t>
            </a:r>
            <a:r>
              <a:rPr lang="en-US" dirty="0" smtClean="0"/>
              <a:t>of the </a:t>
            </a:r>
            <a:r>
              <a:rPr lang="en-US" dirty="0"/>
              <a:t>hash code as the key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The </a:t>
            </a:r>
            <a:r>
              <a:rPr lang="en-US" dirty="0"/>
              <a:t>hash code is then discarded, and the </a:t>
            </a:r>
            <a:r>
              <a:rPr lang="en-US" dirty="0" smtClean="0"/>
              <a:t>encrypted private </a:t>
            </a:r>
            <a:r>
              <a:rPr lang="en-US" dirty="0"/>
              <a:t>key is stored in the private-key ring.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Key Rings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75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PGP will retrieve the </a:t>
            </a:r>
            <a:r>
              <a:rPr lang="en-US" dirty="0" smtClean="0"/>
              <a:t>encrypted private </a:t>
            </a:r>
            <a:r>
              <a:rPr lang="en-US" dirty="0"/>
              <a:t>key, generate the hash code of the passphrase, and decrypt the </a:t>
            </a:r>
            <a:r>
              <a:rPr lang="en-US" dirty="0" smtClean="0"/>
              <a:t>encrypted private </a:t>
            </a:r>
            <a:r>
              <a:rPr lang="en-US" dirty="0"/>
              <a:t>key using CAST-128 with the hash code.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Key Rings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41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Next, we show </a:t>
            </a:r>
            <a:r>
              <a:rPr lang="en-US" dirty="0"/>
              <a:t>the general structure of a </a:t>
            </a:r>
            <a:r>
              <a:rPr lang="en-US" b="1" dirty="0"/>
              <a:t>public-key ring. </a:t>
            </a:r>
            <a:endParaRPr lang="en-US" b="1" dirty="0" smtClean="0"/>
          </a:p>
          <a:p>
            <a:r>
              <a:rPr lang="en-US" dirty="0" smtClean="0"/>
              <a:t>This data structure </a:t>
            </a:r>
            <a:r>
              <a:rPr lang="en-US" dirty="0"/>
              <a:t>is used to store public keys of other users that are known to this user.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Key Rings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41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Key Rings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71" y="1808843"/>
            <a:ext cx="7457168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985838" y="1142271"/>
            <a:ext cx="7448288" cy="101399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The general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structure of a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public-key ring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5648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Timestamp</a:t>
            </a:r>
            <a:r>
              <a:rPr lang="en-US" b="1" dirty="0"/>
              <a:t>: </a:t>
            </a:r>
            <a:r>
              <a:rPr lang="en-US" dirty="0"/>
              <a:t>The date/time when this entry was generated.</a:t>
            </a:r>
          </a:p>
          <a:p>
            <a:r>
              <a:rPr lang="en-US" b="1" dirty="0" smtClean="0"/>
              <a:t>Key </a:t>
            </a:r>
            <a:r>
              <a:rPr lang="en-US" b="1" dirty="0"/>
              <a:t>ID: </a:t>
            </a:r>
            <a:r>
              <a:rPr lang="en-US" dirty="0"/>
              <a:t>The least significant 64 bits of the public key for this entry.</a:t>
            </a:r>
          </a:p>
          <a:p>
            <a:r>
              <a:rPr lang="en-US" b="1" dirty="0" smtClean="0"/>
              <a:t>Public </a:t>
            </a:r>
            <a:r>
              <a:rPr lang="en-US" b="1" dirty="0"/>
              <a:t>Key: </a:t>
            </a:r>
            <a:r>
              <a:rPr lang="en-US" dirty="0"/>
              <a:t>The public key for this entry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Key Rings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76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PGP Key Rings</a:t>
            </a:r>
            <a:r>
              <a:rPr lang="en-US" sz="2800" dirty="0">
                <a:cs typeface="Arial" pitchFamily="34" charset="0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Key Rings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User </a:t>
            </a:r>
            <a:r>
              <a:rPr lang="en-US" b="1" dirty="0"/>
              <a:t>ID: </a:t>
            </a:r>
            <a:r>
              <a:rPr lang="en-US" dirty="0"/>
              <a:t>Identifies the owner of this key. Multiple user IDs may </a:t>
            </a:r>
            <a:r>
              <a:rPr lang="en-US"/>
              <a:t>be </a:t>
            </a:r>
            <a:r>
              <a:rPr lang="en-US" smtClean="0"/>
              <a:t>associated with </a:t>
            </a:r>
            <a:r>
              <a:rPr lang="en-US" dirty="0"/>
              <a:t>a single public </a:t>
            </a:r>
            <a:r>
              <a:rPr lang="en-US"/>
              <a:t>key</a:t>
            </a:r>
            <a:r>
              <a:rPr lang="en-US" smtClean="0"/>
              <a:t>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Key Rings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2736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Key Rings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K</a:t>
            </a:r>
            <a:r>
              <a:rPr lang="en-US" dirty="0" smtClean="0"/>
              <a:t>ey </a:t>
            </a:r>
            <a:r>
              <a:rPr lang="en-US" dirty="0"/>
              <a:t>IDs are critical to the operation of </a:t>
            </a:r>
            <a:r>
              <a:rPr lang="en-US" dirty="0" smtClean="0"/>
              <a:t>PGP.</a:t>
            </a:r>
          </a:p>
          <a:p>
            <a:r>
              <a:rPr lang="en-US" dirty="0" smtClean="0"/>
              <a:t>Two </a:t>
            </a:r>
            <a:r>
              <a:rPr lang="en-US" dirty="0"/>
              <a:t>key IDs are included in any PGP message that provides both </a:t>
            </a:r>
            <a:r>
              <a:rPr lang="en-US" dirty="0" smtClean="0"/>
              <a:t>confidentiality and </a:t>
            </a:r>
            <a:r>
              <a:rPr lang="en-US" dirty="0"/>
              <a:t>authentication.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Key Rings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93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These keys need to be stored and organized in a systematic </a:t>
            </a:r>
            <a:r>
              <a:rPr lang="en-US" dirty="0" smtClean="0"/>
              <a:t>way for </a:t>
            </a:r>
            <a:r>
              <a:rPr lang="en-US" dirty="0"/>
              <a:t>efficient and effective use by all </a:t>
            </a:r>
            <a:r>
              <a:rPr lang="en-US" dirty="0" smtClean="0"/>
              <a:t>parties.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Key Rings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1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scheme used in PGP is to provide </a:t>
            </a:r>
            <a:r>
              <a:rPr lang="en-US" dirty="0" smtClean="0"/>
              <a:t>a pair </a:t>
            </a:r>
            <a:r>
              <a:rPr lang="en-US" dirty="0"/>
              <a:t>of data structures at each node, one to store the public/private key pairs </a:t>
            </a:r>
            <a:r>
              <a:rPr lang="en-US" dirty="0" smtClean="0"/>
              <a:t>owned by </a:t>
            </a:r>
            <a:r>
              <a:rPr lang="en-US" dirty="0"/>
              <a:t>that node and one to store the public keys of other users known at this node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Key Rings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55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These </a:t>
            </a:r>
            <a:r>
              <a:rPr lang="en-US" dirty="0"/>
              <a:t>data structures are referred to, respectively, as the </a:t>
            </a:r>
            <a:r>
              <a:rPr lang="en-US" b="1" dirty="0"/>
              <a:t>private-key ring</a:t>
            </a:r>
            <a:r>
              <a:rPr lang="en-US" dirty="0"/>
              <a:t> and </a:t>
            </a:r>
            <a:r>
              <a:rPr lang="en-US" dirty="0" smtClean="0"/>
              <a:t>the </a:t>
            </a:r>
            <a:r>
              <a:rPr lang="en-US" b="1" dirty="0" smtClean="0"/>
              <a:t>public-key </a:t>
            </a:r>
            <a:r>
              <a:rPr lang="en-US" b="1" dirty="0"/>
              <a:t>ring</a:t>
            </a:r>
            <a:r>
              <a:rPr lang="en-US" dirty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Key Rings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85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general structure of </a:t>
            </a:r>
            <a:r>
              <a:rPr lang="en-US" dirty="0"/>
              <a:t>a </a:t>
            </a:r>
            <a:r>
              <a:rPr lang="en-US" b="1" dirty="0"/>
              <a:t>private-key </a:t>
            </a:r>
            <a:r>
              <a:rPr lang="en-US" b="1" dirty="0" smtClean="0"/>
              <a:t>ring </a:t>
            </a:r>
            <a:r>
              <a:rPr lang="en-US" dirty="0" smtClean="0"/>
              <a:t>can be viewed as </a:t>
            </a:r>
            <a:r>
              <a:rPr lang="en-US" dirty="0"/>
              <a:t>a table in which each row represents one of the public/private key </a:t>
            </a:r>
            <a:r>
              <a:rPr lang="en-US" dirty="0" smtClean="0"/>
              <a:t>pairs owned </a:t>
            </a:r>
            <a:r>
              <a:rPr lang="en-US" dirty="0"/>
              <a:t>by </a:t>
            </a:r>
            <a:r>
              <a:rPr lang="en-US" dirty="0" smtClean="0"/>
              <a:t>a user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Each </a:t>
            </a:r>
            <a:r>
              <a:rPr lang="en-US" dirty="0"/>
              <a:t>row contains the entries: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Key Rings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86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Timestamp</a:t>
            </a:r>
            <a:r>
              <a:rPr lang="en-US" b="1" dirty="0"/>
              <a:t>: </a:t>
            </a:r>
            <a:r>
              <a:rPr lang="en-US" dirty="0"/>
              <a:t>The date/time when this key pair was generated.</a:t>
            </a:r>
          </a:p>
          <a:p>
            <a:r>
              <a:rPr lang="en-US" b="1" dirty="0" smtClean="0"/>
              <a:t>Key </a:t>
            </a:r>
            <a:r>
              <a:rPr lang="en-US" b="1" dirty="0"/>
              <a:t>ID: </a:t>
            </a:r>
            <a:r>
              <a:rPr lang="en-US" dirty="0"/>
              <a:t>The least significant 64 bits of the public key for this entry.</a:t>
            </a:r>
          </a:p>
          <a:p>
            <a:r>
              <a:rPr lang="en-US" b="1" dirty="0" smtClean="0"/>
              <a:t>Public </a:t>
            </a:r>
            <a:r>
              <a:rPr lang="en-US" b="1" dirty="0"/>
              <a:t>key: </a:t>
            </a:r>
            <a:r>
              <a:rPr lang="en-US" dirty="0"/>
              <a:t>The public-key portion of the </a:t>
            </a:r>
            <a:r>
              <a:rPr lang="en-US" dirty="0" smtClean="0"/>
              <a:t>pair</a:t>
            </a:r>
            <a:r>
              <a:rPr lang="en-US" dirty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Key Rings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89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14823</TotalTime>
  <Words>630</Words>
  <Application>Microsoft Office PowerPoint</Application>
  <PresentationFormat>On-screen Show (4:3)</PresentationFormat>
  <Paragraphs>78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PGP Key Rings</vt:lpstr>
      <vt:lpstr>PGP Key Rings</vt:lpstr>
      <vt:lpstr>PGP Key Rings</vt:lpstr>
      <vt:lpstr>PGP Key Rings</vt:lpstr>
      <vt:lpstr>PGP Key Rings</vt:lpstr>
      <vt:lpstr>PGP Key Rings</vt:lpstr>
      <vt:lpstr>PGP Key Rings</vt:lpstr>
      <vt:lpstr>PGP Key Rings</vt:lpstr>
      <vt:lpstr>PGP Key Rings</vt:lpstr>
      <vt:lpstr>PGP Key Rings</vt:lpstr>
      <vt:lpstr>PGP Key Rings</vt:lpstr>
      <vt:lpstr>PGP Key Rings</vt:lpstr>
      <vt:lpstr>PGP Key Rings</vt:lpstr>
      <vt:lpstr>PGP Key Rings</vt:lpstr>
      <vt:lpstr>PGP Key Rings</vt:lpstr>
      <vt:lpstr>PGP Key Rings</vt:lpstr>
      <vt:lpstr>PGP Key Rings</vt:lpstr>
      <vt:lpstr>PGP Key Rings</vt:lpstr>
      <vt:lpstr>PGP Key Rings</vt:lpstr>
      <vt:lpstr>PGP Key Rings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10483</cp:revision>
  <cp:lastPrinted>2015-04-15T04:00:00Z</cp:lastPrinted>
  <dcterms:created xsi:type="dcterms:W3CDTF">2015-04-10T12:56:27Z</dcterms:created>
  <dcterms:modified xsi:type="dcterms:W3CDTF">2016-06-23T01:55:02Z</dcterms:modified>
</cp:coreProperties>
</file>