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332" r:id="rId5"/>
    <p:sldId id="333" r:id="rId6"/>
    <p:sldId id="334" r:id="rId7"/>
    <p:sldId id="335" r:id="rId8"/>
    <p:sldId id="336" r:id="rId9"/>
    <p:sldId id="337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>
        <p:scale>
          <a:sx n="72" d="100"/>
          <a:sy n="72" d="100"/>
        </p:scale>
        <p:origin x="-1218" y="30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Of Computer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Integrity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</a:rPr>
              <a:t>a</a:t>
            </a:r>
            <a:r>
              <a:rPr lang="en-US" dirty="0" smtClean="0">
                <a:latin typeface="+mj-lt"/>
              </a:rPr>
              <a:t>) </a:t>
            </a:r>
            <a:r>
              <a:rPr lang="en-US" dirty="0">
                <a:latin typeface="+mj-lt"/>
              </a:rPr>
              <a:t>Data </a:t>
            </a:r>
            <a:r>
              <a:rPr lang="en-US" dirty="0" smtClean="0">
                <a:latin typeface="+mj-lt"/>
              </a:rPr>
              <a:t>integrity</a:t>
            </a:r>
            <a:r>
              <a:rPr lang="en-US" dirty="0">
                <a:latin typeface="+mj-lt"/>
              </a:rPr>
              <a:t>: Assures that information and programs are changed only </a:t>
            </a:r>
            <a:r>
              <a:rPr lang="en-US" dirty="0" smtClean="0">
                <a:latin typeface="+mj-lt"/>
              </a:rPr>
              <a:t>in a </a:t>
            </a:r>
            <a:r>
              <a:rPr lang="en-US" dirty="0">
                <a:latin typeface="+mj-lt"/>
              </a:rPr>
              <a:t>specified and authorized manner.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55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Integrity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</a:rPr>
              <a:t>b) </a:t>
            </a:r>
            <a:r>
              <a:rPr lang="en-US" dirty="0">
                <a:latin typeface="+mj-lt"/>
              </a:rPr>
              <a:t>System integrity: Assures that a system performs its intended function in </a:t>
            </a:r>
            <a:r>
              <a:rPr lang="en-US" dirty="0" smtClean="0">
                <a:latin typeface="+mj-lt"/>
              </a:rPr>
              <a:t>an unimpaired </a:t>
            </a:r>
            <a:r>
              <a:rPr lang="en-US" dirty="0">
                <a:latin typeface="+mj-lt"/>
              </a:rPr>
              <a:t>manner, free from deliberate or inadvertent </a:t>
            </a:r>
            <a:r>
              <a:rPr lang="en-US" dirty="0" smtClean="0">
                <a:latin typeface="+mj-lt"/>
              </a:rPr>
              <a:t>unauthorized manipulation </a:t>
            </a:r>
            <a:r>
              <a:rPr lang="en-US" dirty="0">
                <a:latin typeface="+mj-lt"/>
              </a:rPr>
              <a:t>of the system.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99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Availability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</a:rPr>
              <a:t>Assures </a:t>
            </a:r>
            <a:r>
              <a:rPr lang="en-US" dirty="0">
                <a:latin typeface="+mj-lt"/>
              </a:rPr>
              <a:t>that systems work promptly and service is not denied </a:t>
            </a:r>
            <a:r>
              <a:rPr lang="en-US" dirty="0" smtClean="0">
                <a:latin typeface="+mj-lt"/>
              </a:rPr>
              <a:t>to authorized users.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28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199" y="1169098"/>
            <a:ext cx="31473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5B0505"/>
                </a:solidFill>
                <a:cs typeface="Arial"/>
              </a:rPr>
              <a:t>The Security Requirements</a:t>
            </a:r>
          </a:p>
          <a:p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Triad: </a:t>
            </a:r>
          </a:p>
          <a:p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CIA Triad</a:t>
            </a:r>
            <a:endParaRPr lang="en-US" sz="2800" dirty="0" smtClean="0">
              <a:latin typeface="+mj-lt"/>
              <a:cs typeface="Arial" pitchFamily="34" charset="0"/>
            </a:endParaRPr>
          </a:p>
        </p:txBody>
      </p:sp>
      <p:pic>
        <p:nvPicPr>
          <p:cNvPr id="6" name="Picture 4" descr="&#10;Fig1.1.pdf                                                     00ABB570  Mnementh                      BEAE7A2F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10739" r="4633" b="21477"/>
          <a:stretch>
            <a:fillRect/>
          </a:stretch>
        </p:blipFill>
        <p:spPr bwMode="auto">
          <a:xfrm>
            <a:off x="2955220" y="1331844"/>
            <a:ext cx="5286375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5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Possible Additional Concepts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</a:rPr>
              <a:t>Authenticity</a:t>
            </a:r>
          </a:p>
          <a:p>
            <a:r>
              <a:rPr lang="en-US" dirty="0">
                <a:latin typeface="+mj-lt"/>
              </a:rPr>
              <a:t>Accountability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1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Authenticity: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/>
              <a:t>The property of being genuine and being able to be verified </a:t>
            </a:r>
            <a:r>
              <a:rPr lang="en-US" dirty="0" smtClean="0"/>
              <a:t>and trusted.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verifying </a:t>
            </a:r>
            <a:r>
              <a:rPr lang="en-US" dirty="0">
                <a:latin typeface="+mj-lt"/>
              </a:rPr>
              <a:t>that users are who they say they are and </a:t>
            </a:r>
            <a:r>
              <a:rPr lang="en-US" dirty="0" smtClean="0">
                <a:latin typeface="+mj-lt"/>
              </a:rPr>
              <a:t>that each </a:t>
            </a:r>
            <a:r>
              <a:rPr lang="en-US" dirty="0">
                <a:latin typeface="+mj-lt"/>
              </a:rPr>
              <a:t>input arriving at the system came from a trusted source.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2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50067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Accountability: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security goal that generates the requirement for </a:t>
            </a:r>
            <a:r>
              <a:rPr lang="en-US" dirty="0" smtClean="0">
                <a:latin typeface="+mj-lt"/>
              </a:rPr>
              <a:t>actions of </a:t>
            </a:r>
            <a:r>
              <a:rPr lang="en-US" dirty="0">
                <a:latin typeface="+mj-lt"/>
              </a:rPr>
              <a:t>an entity to be traced uniquely to that entity.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This supports nonrepudiation, intrusion </a:t>
            </a:r>
            <a:r>
              <a:rPr lang="en-US" dirty="0">
                <a:latin typeface="+mj-lt"/>
              </a:rPr>
              <a:t>detection and </a:t>
            </a:r>
            <a:r>
              <a:rPr lang="en-US" dirty="0" smtClean="0">
                <a:latin typeface="+mj-lt"/>
              </a:rPr>
              <a:t>prevention etc.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2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50067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Accountability: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Systems must keep records of their activities to permit later </a:t>
            </a:r>
            <a:r>
              <a:rPr lang="en-US" dirty="0" smtClean="0">
                <a:latin typeface="+mj-lt"/>
              </a:rPr>
              <a:t>forensic analysis </a:t>
            </a:r>
            <a:r>
              <a:rPr lang="en-US" dirty="0">
                <a:latin typeface="+mj-lt"/>
              </a:rPr>
              <a:t>to trace security breaches or to aid in transaction disputes.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47732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a definition of the computer security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</a:t>
            </a:r>
            <a:r>
              <a:rPr lang="en-US" i="1" smtClean="0">
                <a:latin typeface="+mj-lt"/>
                <a:cs typeface="Arial"/>
              </a:rPr>
              <a:t>”</a:t>
            </a:r>
            <a:r>
              <a:rPr lang="en-US" smtClean="0">
                <a:latin typeface="+mj-lt"/>
                <a:cs typeface="Arial"/>
              </a:rPr>
              <a:t>, 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National Institute of Standards and </a:t>
            </a:r>
            <a:r>
              <a:rPr lang="en-US" dirty="0" smtClean="0">
                <a:latin typeface="+mj-lt"/>
                <a:cs typeface="Arial"/>
              </a:rPr>
              <a:t>Technology (NIST) </a:t>
            </a:r>
            <a:r>
              <a:rPr lang="en-US" dirty="0">
                <a:latin typeface="+mj-lt"/>
                <a:cs typeface="Arial"/>
              </a:rPr>
              <a:t>Computer Security </a:t>
            </a:r>
            <a:r>
              <a:rPr lang="en-US" dirty="0" smtClean="0">
                <a:latin typeface="+mj-lt"/>
                <a:cs typeface="Arial"/>
              </a:rPr>
              <a:t>Handbook </a:t>
            </a:r>
            <a:r>
              <a:rPr lang="en-US" dirty="0">
                <a:latin typeface="+mj-lt"/>
                <a:cs typeface="Arial"/>
              </a:rPr>
              <a:t>defines the term computer </a:t>
            </a:r>
            <a:r>
              <a:rPr lang="en-US" dirty="0" smtClean="0">
                <a:latin typeface="+mj-lt"/>
                <a:cs typeface="Arial"/>
              </a:rPr>
              <a:t>security as </a:t>
            </a:r>
            <a:r>
              <a:rPr lang="en-US" dirty="0">
                <a:latin typeface="+mj-lt"/>
                <a:cs typeface="Arial"/>
              </a:rPr>
              <a:t>follows: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protection afforded to an automated information </a:t>
            </a:r>
            <a:r>
              <a:rPr lang="en-US" dirty="0" smtClean="0">
                <a:latin typeface="+mj-lt"/>
                <a:cs typeface="Arial"/>
              </a:rPr>
              <a:t>system in </a:t>
            </a:r>
            <a:r>
              <a:rPr lang="en-US" dirty="0">
                <a:latin typeface="+mj-lt"/>
                <a:cs typeface="Arial"/>
              </a:rPr>
              <a:t>order to attain the applicable objectives of preserving the integrity, availability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confidentiality of information system </a:t>
            </a:r>
            <a:r>
              <a:rPr lang="en-US" dirty="0" smtClean="0">
                <a:latin typeface="+mj-lt"/>
                <a:cs typeface="Arial"/>
              </a:rPr>
              <a:t>resources.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3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Resources include hardware</a:t>
            </a:r>
            <a:r>
              <a:rPr lang="en-US" dirty="0">
                <a:latin typeface="+mj-lt"/>
                <a:cs typeface="Arial"/>
              </a:rPr>
              <a:t>, software, firmware, </a:t>
            </a:r>
            <a:r>
              <a:rPr lang="en-US" dirty="0" smtClean="0">
                <a:latin typeface="+mj-lt"/>
                <a:cs typeface="Arial"/>
              </a:rPr>
              <a:t>information/data</a:t>
            </a:r>
            <a:r>
              <a:rPr lang="en-US" dirty="0">
                <a:latin typeface="+mj-lt"/>
                <a:cs typeface="Arial"/>
              </a:rPr>
              <a:t>, and </a:t>
            </a:r>
            <a:r>
              <a:rPr lang="en-US" dirty="0" smtClean="0">
                <a:latin typeface="+mj-lt"/>
                <a:cs typeface="Arial"/>
              </a:rPr>
              <a:t>telecommunications.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3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Computer Security: Three Key Objectives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</a:rPr>
              <a:t>Confidentiality</a:t>
            </a:r>
          </a:p>
          <a:p>
            <a:r>
              <a:rPr lang="en-US" dirty="0" smtClean="0">
                <a:latin typeface="+mj-lt"/>
              </a:rPr>
              <a:t>Integrity</a:t>
            </a:r>
          </a:p>
          <a:p>
            <a:r>
              <a:rPr lang="en-US" dirty="0">
                <a:latin typeface="+mj-lt"/>
              </a:rPr>
              <a:t>Availability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78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Confidentiality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</a:rPr>
              <a:t>a</a:t>
            </a:r>
            <a:r>
              <a:rPr lang="en-US" dirty="0" smtClean="0">
                <a:latin typeface="+mj-lt"/>
              </a:rPr>
              <a:t>) Data </a:t>
            </a:r>
            <a:r>
              <a:rPr lang="en-US" dirty="0">
                <a:latin typeface="+mj-lt"/>
              </a:rPr>
              <a:t>confidentiality: Assures that private or confidential information </a:t>
            </a:r>
            <a:r>
              <a:rPr lang="en-US" dirty="0" smtClean="0">
                <a:latin typeface="+mj-lt"/>
              </a:rPr>
              <a:t>is not </a:t>
            </a:r>
            <a:r>
              <a:rPr lang="en-US" dirty="0">
                <a:latin typeface="+mj-lt"/>
              </a:rPr>
              <a:t>made available or disclosed to unauthorized individuals.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39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Confidentiality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</a:rPr>
              <a:t>b</a:t>
            </a:r>
            <a:r>
              <a:rPr lang="en-US" dirty="0" smtClean="0">
                <a:latin typeface="+mj-lt"/>
              </a:rPr>
              <a:t>) Privacy</a:t>
            </a:r>
            <a:r>
              <a:rPr lang="en-US" dirty="0">
                <a:latin typeface="+mj-lt"/>
              </a:rPr>
              <a:t>: Assures that individuals control or influence what </a:t>
            </a:r>
            <a:r>
              <a:rPr lang="en-US" dirty="0" smtClean="0">
                <a:latin typeface="+mj-lt"/>
              </a:rPr>
              <a:t>information related </a:t>
            </a:r>
            <a:r>
              <a:rPr lang="en-US" dirty="0">
                <a:latin typeface="+mj-lt"/>
              </a:rPr>
              <a:t>to them may be collected and stored and by whom and to </a:t>
            </a:r>
            <a:r>
              <a:rPr lang="en-US" dirty="0" smtClean="0">
                <a:latin typeface="+mj-lt"/>
              </a:rPr>
              <a:t>whom that </a:t>
            </a:r>
            <a:r>
              <a:rPr lang="en-US" dirty="0">
                <a:latin typeface="+mj-lt"/>
              </a:rPr>
              <a:t>information may be disclosed.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Definition Of Computer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06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</TotalTime>
  <Words>453</Words>
  <Application>Microsoft Office PowerPoint</Application>
  <PresentationFormat>On-screen Show (4:3)</PresentationFormat>
  <Paragraphs>87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  <vt:lpstr>Definition Of Computer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854</cp:revision>
  <cp:lastPrinted>2015-04-15T04:00:00Z</cp:lastPrinted>
  <dcterms:created xsi:type="dcterms:W3CDTF">2015-04-10T12:56:27Z</dcterms:created>
  <dcterms:modified xsi:type="dcterms:W3CDTF">2016-03-18T01:44:19Z</dcterms:modified>
</cp:coreProperties>
</file>