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705" r:id="rId5"/>
    <p:sldId id="704" r:id="rId6"/>
    <p:sldId id="706" r:id="rId7"/>
    <p:sldId id="707" r:id="rId8"/>
    <p:sldId id="708" r:id="rId9"/>
    <p:sldId id="711" r:id="rId10"/>
    <p:sldId id="710" r:id="rId11"/>
    <p:sldId id="713" r:id="rId12"/>
    <p:sldId id="714" r:id="rId13"/>
    <p:sldId id="716" r:id="rId14"/>
    <p:sldId id="715" r:id="rId15"/>
    <p:sldId id="712" r:id="rId16"/>
    <p:sldId id="717" r:id="rId17"/>
    <p:sldId id="718" r:id="rId18"/>
    <p:sldId id="719" r:id="rId19"/>
    <p:sldId id="720" r:id="rId20"/>
    <p:sldId id="721" r:id="rId21"/>
    <p:sldId id="722" r:id="rId22"/>
    <p:sldId id="70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Transport Layer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Once the connection is established, the client and server exchange data</a:t>
            </a:r>
            <a:r>
              <a:rPr lang="en-US" dirty="0" smtClean="0"/>
              <a:t>, referred </a:t>
            </a:r>
            <a:r>
              <a:rPr lang="en-US" dirty="0"/>
              <a:t>to as packets, in the data field of a TCP segment</a:t>
            </a:r>
            <a:r>
              <a:rPr lang="en-US" dirty="0" smtClean="0"/>
              <a:t>.</a:t>
            </a:r>
          </a:p>
          <a:p>
            <a:r>
              <a:rPr lang="en-US" dirty="0"/>
              <a:t>Each packet is in </a:t>
            </a:r>
            <a:r>
              <a:rPr lang="en-US" dirty="0" smtClean="0"/>
              <a:t>the following </a:t>
            </a:r>
            <a:r>
              <a:rPr lang="en-US" dirty="0" smtClean="0"/>
              <a:t>format: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1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Packet length:</a:t>
            </a:r>
            <a:r>
              <a:rPr lang="en-US" dirty="0"/>
              <a:t> Length of the packet in bytes, not including the packet </a:t>
            </a:r>
            <a:r>
              <a:rPr lang="en-US" dirty="0" smtClean="0"/>
              <a:t>length and </a:t>
            </a:r>
            <a:r>
              <a:rPr lang="en-US" dirty="0"/>
              <a:t>MAC fields.</a:t>
            </a:r>
          </a:p>
          <a:p>
            <a:r>
              <a:rPr lang="en-US" b="1" dirty="0" smtClean="0"/>
              <a:t>Padding </a:t>
            </a:r>
            <a:r>
              <a:rPr lang="en-US" b="1" dirty="0"/>
              <a:t>length:</a:t>
            </a:r>
            <a:r>
              <a:rPr lang="en-US" dirty="0"/>
              <a:t> Length of the random padding field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Payload</a:t>
            </a:r>
            <a:r>
              <a:rPr lang="en-US" b="1" dirty="0"/>
              <a:t>:</a:t>
            </a:r>
            <a:r>
              <a:rPr lang="en-US" dirty="0"/>
              <a:t> Useful contents of the packet.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compression is negotiated, then in subsequent packets</a:t>
            </a:r>
            <a:r>
              <a:rPr lang="en-US" dirty="0" smtClean="0"/>
              <a:t>, this </a:t>
            </a:r>
            <a:r>
              <a:rPr lang="en-US" dirty="0"/>
              <a:t>field is </a:t>
            </a:r>
            <a:r>
              <a:rPr lang="en-US" dirty="0" smtClean="0"/>
              <a:t>compressed.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0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Random </a:t>
            </a:r>
            <a:r>
              <a:rPr lang="en-US" b="1" dirty="0"/>
              <a:t>padding:</a:t>
            </a:r>
            <a:r>
              <a:rPr lang="en-US" dirty="0"/>
              <a:t> Once an encryption algorithm has been negotiated, </a:t>
            </a:r>
            <a:r>
              <a:rPr lang="en-US" dirty="0" smtClean="0"/>
              <a:t>this field </a:t>
            </a:r>
            <a:r>
              <a:rPr lang="en-US" dirty="0"/>
              <a:t>is added. It contains random bytes of </a:t>
            </a:r>
            <a:r>
              <a:rPr lang="en-US" dirty="0" smtClean="0"/>
              <a:t>padding.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10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Message </a:t>
            </a:r>
            <a:r>
              <a:rPr lang="en-US" b="1" dirty="0"/>
              <a:t>authentication code (MAC):</a:t>
            </a:r>
            <a:r>
              <a:rPr lang="en-US" dirty="0"/>
              <a:t> If message authentication has been negotiated</a:t>
            </a:r>
            <a:r>
              <a:rPr lang="en-US" dirty="0" smtClean="0"/>
              <a:t>, this </a:t>
            </a:r>
            <a:r>
              <a:rPr lang="en-US" dirty="0"/>
              <a:t>field contains the MAC value. The MAC value is </a:t>
            </a:r>
            <a:r>
              <a:rPr lang="en-US" dirty="0" smtClean="0"/>
              <a:t>computed over </a:t>
            </a:r>
            <a:r>
              <a:rPr lang="en-US" dirty="0"/>
              <a:t>the entire packet plus a sequence number, excluding </a:t>
            </a:r>
            <a:r>
              <a:rPr lang="en-US" dirty="0" smtClean="0"/>
              <a:t>the </a:t>
            </a:r>
            <a:r>
              <a:rPr lang="en-US" dirty="0"/>
              <a:t>MAC field.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7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403" y="1150938"/>
            <a:ext cx="5762625" cy="490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6"/>
            <a:ext cx="1809781" cy="39290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Transport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Layer Protocol Packet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Forma-</a:t>
            </a:r>
            <a:r>
              <a:rPr lang="en-US" sz="3200" b="1" dirty="0" err="1" smtClean="0">
                <a:solidFill>
                  <a:srgbClr val="5B0505"/>
                </a:solidFill>
                <a:latin typeface="+mj-lt"/>
                <a:cs typeface="Arial"/>
              </a:rPr>
              <a:t>tion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274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first </a:t>
            </a:r>
            <a:r>
              <a:rPr lang="en-US" dirty="0" smtClean="0"/>
              <a:t>step of  the packet exchange is </a:t>
            </a:r>
            <a:r>
              <a:rPr lang="en-US" dirty="0"/>
              <a:t>the </a:t>
            </a:r>
            <a:r>
              <a:rPr lang="en-US" b="1" dirty="0"/>
              <a:t>identification string </a:t>
            </a:r>
            <a:r>
              <a:rPr lang="en-US" b="1" dirty="0" smtClean="0"/>
              <a:t>exchange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</a:t>
            </a:r>
            <a:r>
              <a:rPr lang="en-US" dirty="0"/>
              <a:t>begins with the </a:t>
            </a:r>
            <a:r>
              <a:rPr lang="en-US" dirty="0" smtClean="0"/>
              <a:t>client sending </a:t>
            </a:r>
            <a:r>
              <a:rPr lang="en-US" dirty="0"/>
              <a:t>a packet with an identification </a:t>
            </a:r>
            <a:r>
              <a:rPr lang="en-US" dirty="0" smtClean="0"/>
              <a:t>string.</a:t>
            </a:r>
          </a:p>
          <a:p>
            <a:r>
              <a:rPr lang="en-US" dirty="0"/>
              <a:t>The server responds with its own identification string.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8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Next comes </a:t>
            </a:r>
            <a:r>
              <a:rPr lang="en-US" b="1" dirty="0"/>
              <a:t>algorithm negotiation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side sends an </a:t>
            </a:r>
            <a:r>
              <a:rPr lang="en-US" dirty="0" smtClean="0"/>
              <a:t>SSH_MSG_KEXINIT containing </a:t>
            </a:r>
            <a:r>
              <a:rPr lang="en-US" dirty="0"/>
              <a:t>lists of supported algorithms in the order of preference to the sender.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6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69" y="1150938"/>
            <a:ext cx="7112001" cy="497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53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Next </a:t>
            </a:r>
            <a:r>
              <a:rPr lang="en-US" dirty="0"/>
              <a:t>is </a:t>
            </a:r>
            <a:r>
              <a:rPr lang="en-US" b="1" dirty="0"/>
              <a:t>key exchange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Two </a:t>
            </a:r>
            <a:r>
              <a:rPr lang="en-US" dirty="0"/>
              <a:t>versions of </a:t>
            </a:r>
            <a:r>
              <a:rPr lang="en-US" dirty="0" err="1" smtClean="0"/>
              <a:t>Diffie</a:t>
            </a:r>
            <a:r>
              <a:rPr lang="en-US" dirty="0" smtClean="0"/>
              <a:t>-Hellman (RFC 2409) key exchange </a:t>
            </a:r>
            <a:r>
              <a:rPr lang="en-US" dirty="0"/>
              <a:t>are </a:t>
            </a:r>
            <a:r>
              <a:rPr lang="en-US" dirty="0" smtClean="0"/>
              <a:t>specified</a:t>
            </a:r>
            <a:r>
              <a:rPr lang="en-US" dirty="0"/>
              <a:t> </a:t>
            </a:r>
            <a:r>
              <a:rPr lang="en-US" dirty="0" smtClean="0"/>
              <a:t>and require </a:t>
            </a:r>
            <a:r>
              <a:rPr lang="en-US" dirty="0"/>
              <a:t>only </a:t>
            </a:r>
            <a:r>
              <a:rPr lang="en-US" dirty="0" smtClean="0"/>
              <a:t>one packet </a:t>
            </a:r>
            <a:r>
              <a:rPr lang="en-US" dirty="0"/>
              <a:t>in each direction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two sides </a:t>
            </a:r>
            <a:r>
              <a:rPr lang="en-US" dirty="0"/>
              <a:t>share a master </a:t>
            </a:r>
            <a:r>
              <a:rPr lang="en-US" dirty="0" smtClean="0"/>
              <a:t>key and </a:t>
            </a:r>
            <a:r>
              <a:rPr lang="en-US" dirty="0"/>
              <a:t>server </a:t>
            </a:r>
            <a:r>
              <a:rPr lang="en-US" dirty="0" smtClean="0"/>
              <a:t>been authenticated to client.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9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working of the SSH </a:t>
            </a:r>
            <a:r>
              <a:rPr lang="en-US" sz="2800" dirty="0">
                <a:cs typeface="Arial" pitchFamily="34" charset="0"/>
              </a:rPr>
              <a:t>Transport Layer Protocol.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end of key exchange </a:t>
            </a:r>
            <a:r>
              <a:rPr lang="en-US" dirty="0"/>
              <a:t>is signaled by the exchange of </a:t>
            </a:r>
            <a:r>
              <a:rPr lang="en-US" dirty="0" smtClean="0"/>
              <a:t>SSH_MSG_NEWKEYS packets.</a:t>
            </a:r>
          </a:p>
          <a:p>
            <a:r>
              <a:rPr lang="en-US" dirty="0"/>
              <a:t>The final step is </a:t>
            </a:r>
            <a:r>
              <a:rPr lang="en-US" b="1" dirty="0"/>
              <a:t>service request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The client sends an SSH_MSG_SERVICE_REQUEST </a:t>
            </a:r>
            <a:r>
              <a:rPr lang="en-US" dirty="0" smtClean="0"/>
              <a:t>packet.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1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is to </a:t>
            </a:r>
            <a:r>
              <a:rPr lang="en-US" dirty="0"/>
              <a:t>request either the User Authentication or the Connection Protocol</a:t>
            </a:r>
            <a:r>
              <a:rPr lang="en-US" dirty="0" smtClean="0"/>
              <a:t>.</a:t>
            </a:r>
          </a:p>
          <a:p>
            <a:r>
              <a:rPr lang="en-US" dirty="0" smtClean="0"/>
              <a:t>Subsequent </a:t>
            </a:r>
            <a:r>
              <a:rPr lang="en-US" dirty="0"/>
              <a:t>to this, all data is exchanged as the payload of </a:t>
            </a:r>
            <a:r>
              <a:rPr lang="en-US"/>
              <a:t>an </a:t>
            </a:r>
            <a:r>
              <a:rPr lang="en-US" smtClean="0"/>
              <a:t>SSH Transport </a:t>
            </a:r>
            <a:r>
              <a:rPr lang="en-US" dirty="0"/>
              <a:t>Layer packet, protected by encryption and MAC.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006" y="1150938"/>
            <a:ext cx="5143500" cy="501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7"/>
            <a:ext cx="2158123" cy="29420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SSH Transport Layer Protocol Packet Exchanges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80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7" y="1110663"/>
            <a:ext cx="5476875" cy="501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7"/>
            <a:ext cx="2158123" cy="17664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SSH Protocol Stack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17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Host </a:t>
            </a:r>
            <a:r>
              <a:rPr lang="en-US" b="1" dirty="0" smtClean="0"/>
              <a:t>Keys:</a:t>
            </a:r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Server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authentication occurs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at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transport layer, based on the server possessing a public/private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pair.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 server may have multiple host keys using multiple different asymmetric encryption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algorithms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2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Multiple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hosts may share the same host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key. 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server host key is used during key exchange to authenticate the identity of the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host.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RFC 4251 dictates two alternative trust models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: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client has a local database that associates each host name with the corresponding public host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key.</a:t>
            </a:r>
          </a:p>
          <a:p>
            <a:r>
              <a:rPr lang="en-US" dirty="0" smtClean="0"/>
              <a:t>Drawback: name-to-key </a:t>
            </a:r>
            <a:r>
              <a:rPr lang="en-US" dirty="0"/>
              <a:t>associations may </a:t>
            </a:r>
            <a:r>
              <a:rPr lang="en-US" dirty="0" smtClean="0"/>
              <a:t>become burdensome </a:t>
            </a:r>
            <a:r>
              <a:rPr lang="en-US" dirty="0"/>
              <a:t>to maintain.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host name-to-key association is certified by a trusted certification authority (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CA).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client only knows the CA root key and can verify the validity of all host keys certified by accepted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CAs.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Packet </a:t>
            </a:r>
            <a:r>
              <a:rPr lang="en-US" sz="3200" b="1" dirty="0" smtClean="0"/>
              <a:t>Exchange:</a:t>
            </a:r>
            <a:endParaRPr lang="en-US" sz="3200" dirty="0" smtClean="0"/>
          </a:p>
          <a:p>
            <a:r>
              <a:rPr lang="en-US" dirty="0" smtClean="0"/>
              <a:t>First</a:t>
            </a:r>
            <a:r>
              <a:rPr lang="en-US" dirty="0"/>
              <a:t>, the client establishes a TCP connection to </a:t>
            </a:r>
            <a:r>
              <a:rPr lang="en-US" dirty="0" smtClean="0"/>
              <a:t>the server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done via the TCP protocol and is not part of the Transport </a:t>
            </a:r>
            <a:r>
              <a:rPr lang="en-US" dirty="0" smtClean="0"/>
              <a:t>Layer Protocol</a:t>
            </a:r>
            <a:r>
              <a:rPr lang="en-US" dirty="0"/>
              <a:t>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SSH Transport Layer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8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13813</TotalTime>
  <Words>650</Words>
  <Application>Microsoft Office PowerPoint</Application>
  <PresentationFormat>On-screen Show (4:3)</PresentationFormat>
  <Paragraphs>90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  <vt:lpstr>SSH Transport Layer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8459</cp:revision>
  <cp:lastPrinted>2015-04-15T04:00:00Z</cp:lastPrinted>
  <dcterms:created xsi:type="dcterms:W3CDTF">2015-04-10T12:56:27Z</dcterms:created>
  <dcterms:modified xsi:type="dcterms:W3CDTF">2016-06-08T10:49:19Z</dcterms:modified>
</cp:coreProperties>
</file>