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378" r:id="rId5"/>
    <p:sldId id="411" r:id="rId6"/>
    <p:sldId id="412" r:id="rId7"/>
    <p:sldId id="413" r:id="rId8"/>
    <p:sldId id="415" r:id="rId9"/>
    <p:sldId id="416" r:id="rId10"/>
    <p:sldId id="417" r:id="rId11"/>
    <p:sldId id="419" r:id="rId12"/>
    <p:sldId id="418" r:id="rId13"/>
    <p:sldId id="420" r:id="rId14"/>
    <p:sldId id="425" r:id="rId15"/>
    <p:sldId id="421" r:id="rId16"/>
    <p:sldId id="422" r:id="rId17"/>
    <p:sldId id="423" r:id="rId18"/>
    <p:sldId id="410" r:id="rId19"/>
    <p:sldId id="427" r:id="rId20"/>
    <p:sldId id="42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d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Symmetric Encryption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Secret Key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is also input to the encryption algorithm. The </a:t>
            </a:r>
            <a:r>
              <a:rPr lang="en-US" dirty="0" smtClean="0">
                <a:latin typeface="+mj-lt"/>
                <a:cs typeface="Arial"/>
              </a:rPr>
              <a:t>key is </a:t>
            </a:r>
            <a:r>
              <a:rPr lang="en-US" dirty="0">
                <a:latin typeface="+mj-lt"/>
                <a:cs typeface="Arial"/>
              </a:rPr>
              <a:t>a value independent of the plaintext and of the algorithm. </a:t>
            </a:r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Secret Key …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algorithm will </a:t>
            </a:r>
            <a:r>
              <a:rPr lang="en-US" dirty="0">
                <a:latin typeface="+mj-lt"/>
                <a:cs typeface="Arial"/>
              </a:rPr>
              <a:t>produce a different output depending on the specific key being used at </a:t>
            </a:r>
            <a:r>
              <a:rPr lang="en-US" dirty="0" smtClean="0">
                <a:latin typeface="+mj-lt"/>
                <a:cs typeface="Arial"/>
              </a:rPr>
              <a:t>the time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exact substitutions and transformations performed </a:t>
            </a:r>
            <a:r>
              <a:rPr lang="en-US" dirty="0" smtClean="0">
                <a:latin typeface="+mj-lt"/>
                <a:cs typeface="Arial"/>
              </a:rPr>
              <a:t>depend </a:t>
            </a:r>
            <a:r>
              <a:rPr lang="en-US" dirty="0">
                <a:latin typeface="+mj-lt"/>
                <a:cs typeface="Arial"/>
              </a:rPr>
              <a:t>on the key.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3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Ciphertext</a:t>
            </a:r>
          </a:p>
          <a:p>
            <a:r>
              <a:rPr lang="en-US" dirty="0">
                <a:latin typeface="+mj-lt"/>
                <a:cs typeface="Arial"/>
              </a:rPr>
              <a:t>This is the scrambled message produced as output. It depends </a:t>
            </a:r>
            <a:r>
              <a:rPr lang="en-US" dirty="0" smtClean="0">
                <a:latin typeface="+mj-lt"/>
                <a:cs typeface="Arial"/>
              </a:rPr>
              <a:t>on the </a:t>
            </a:r>
            <a:r>
              <a:rPr lang="en-US" dirty="0">
                <a:latin typeface="+mj-lt"/>
                <a:cs typeface="Arial"/>
              </a:rPr>
              <a:t>plaintext and the secret key. For a given message, two different keys </a:t>
            </a:r>
            <a:r>
              <a:rPr lang="en-US" dirty="0" smtClean="0">
                <a:latin typeface="+mj-lt"/>
                <a:cs typeface="Arial"/>
              </a:rPr>
              <a:t>will produce </a:t>
            </a:r>
            <a:r>
              <a:rPr lang="en-US" dirty="0">
                <a:latin typeface="+mj-lt"/>
                <a:cs typeface="Arial"/>
              </a:rPr>
              <a:t>two different </a:t>
            </a:r>
            <a:r>
              <a:rPr lang="en-US" dirty="0" smtClean="0">
                <a:latin typeface="+mj-lt"/>
                <a:cs typeface="Arial"/>
              </a:rPr>
              <a:t>ciphertexts ( is unintelligible).</a:t>
            </a:r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Decryption algorithm</a:t>
            </a:r>
          </a:p>
          <a:p>
            <a:r>
              <a:rPr lang="en-US" dirty="0">
                <a:latin typeface="+mj-lt"/>
                <a:cs typeface="Arial"/>
              </a:rPr>
              <a:t>This is essentially the encryption algorithm run </a:t>
            </a:r>
            <a:r>
              <a:rPr lang="en-US" dirty="0" smtClean="0">
                <a:latin typeface="+mj-lt"/>
                <a:cs typeface="Arial"/>
              </a:rPr>
              <a:t>in reverse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takes the ciphertext and the secret key and produces the </a:t>
            </a:r>
            <a:r>
              <a:rPr lang="en-US" dirty="0" smtClean="0">
                <a:latin typeface="+mj-lt"/>
                <a:cs typeface="Arial"/>
              </a:rPr>
              <a:t>original plaintext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70857" y="1142272"/>
            <a:ext cx="7563269" cy="11509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Model of Symmetric Encryption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 descr="f1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 t="17273" b="40000"/>
              <a:stretch>
                <a:fillRect/>
              </a:stretch>
            </p:blipFill>
          </mc:Choice>
          <mc:Fallback>
            <p:blipFill>
              <a:blip r:embed="rId4"/>
              <a:srcRect t="17273" b="40000"/>
              <a:stretch>
                <a:fillRect/>
              </a:stretch>
            </p:blipFill>
          </mc:Fallback>
        </mc:AlternateContent>
        <p:spPr>
          <a:xfrm>
            <a:off x="609600" y="1732084"/>
            <a:ext cx="7968343" cy="505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24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Requirements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Two </a:t>
            </a:r>
            <a:r>
              <a:rPr lang="en-US" dirty="0">
                <a:latin typeface="+mj-lt"/>
                <a:cs typeface="Arial"/>
              </a:rPr>
              <a:t>requirements for secure use of symmetric encryption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11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/>
              <a:t>1. We </a:t>
            </a:r>
            <a:r>
              <a:rPr lang="en-US" dirty="0"/>
              <a:t>need a strong encryption algorithm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 opponent </a:t>
            </a:r>
            <a:r>
              <a:rPr lang="en-US" dirty="0"/>
              <a:t>should be unable to decrypt ciphertext or discover the key even if </a:t>
            </a:r>
            <a:r>
              <a:rPr lang="en-US" dirty="0" smtClean="0"/>
              <a:t>he is </a:t>
            </a:r>
            <a:r>
              <a:rPr lang="en-US" dirty="0"/>
              <a:t>in possession of a </a:t>
            </a:r>
            <a:r>
              <a:rPr lang="en-US" dirty="0" smtClean="0"/>
              <a:t>no. </a:t>
            </a:r>
            <a:r>
              <a:rPr lang="en-US" dirty="0"/>
              <a:t>of ciphertexts together with the </a:t>
            </a:r>
            <a:r>
              <a:rPr lang="en-US" dirty="0" smtClean="0"/>
              <a:t>plaintext that </a:t>
            </a:r>
            <a:r>
              <a:rPr lang="en-US" dirty="0"/>
              <a:t>produced each ciphertext.</a:t>
            </a:r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2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69842"/>
          </a:xfrm>
        </p:spPr>
        <p:txBody>
          <a:bodyPr>
            <a:noAutofit/>
          </a:bodyPr>
          <a:lstStyle/>
          <a:p>
            <a:r>
              <a:rPr lang="en-US" dirty="0" smtClean="0"/>
              <a:t>2. Sender </a:t>
            </a:r>
            <a:r>
              <a:rPr lang="en-US" dirty="0"/>
              <a:t>and receiver must have obtained copies of the secret key </a:t>
            </a:r>
            <a:r>
              <a:rPr lang="en-US" dirty="0" smtClean="0"/>
              <a:t>in a </a:t>
            </a:r>
            <a:r>
              <a:rPr lang="en-US" dirty="0"/>
              <a:t>secure fashion and must keep the key secure. </a:t>
            </a:r>
            <a:endParaRPr lang="en-US" dirty="0" smtClean="0"/>
          </a:p>
          <a:p>
            <a:r>
              <a:rPr lang="en-US" dirty="0" smtClean="0"/>
              <a:t>If someone discovers the key and knows the algorithm, all communication using this key is readable.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security of symmetric encryption depends on the secrecy of the key, not the secrecy of the algorithm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1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It is impractical </a:t>
            </a:r>
            <a:r>
              <a:rPr lang="en-US" dirty="0">
                <a:latin typeface="+mj-lt"/>
                <a:cs typeface="Arial"/>
              </a:rPr>
              <a:t>to decrypt a message on the basis of the ciphertext plus knowledge </a:t>
            </a:r>
            <a:r>
              <a:rPr lang="en-US" dirty="0" smtClean="0">
                <a:latin typeface="+mj-lt"/>
                <a:cs typeface="Arial"/>
              </a:rPr>
              <a:t>of the </a:t>
            </a:r>
            <a:r>
              <a:rPr lang="en-US" dirty="0">
                <a:latin typeface="+mj-lt"/>
                <a:cs typeface="Arial"/>
              </a:rPr>
              <a:t>encryption/decryption algorithm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makes it feasible for widespread use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99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basics of symmetric encryption.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Manufacturers </a:t>
            </a:r>
            <a:r>
              <a:rPr lang="en-US" dirty="0">
                <a:latin typeface="+mj-lt"/>
                <a:cs typeface="Arial"/>
              </a:rPr>
              <a:t>can and have developed low-cost chip implementations of data encryption </a:t>
            </a:r>
            <a:r>
              <a:rPr lang="en-US" dirty="0" smtClean="0">
                <a:latin typeface="+mj-lt"/>
                <a:cs typeface="Arial"/>
              </a:rPr>
              <a:t>algorithms.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These chips are widely available and incorporated into a number </a:t>
            </a:r>
            <a:r>
              <a:rPr lang="en-US">
                <a:latin typeface="+mj-lt"/>
                <a:cs typeface="Arial"/>
              </a:rPr>
              <a:t>of </a:t>
            </a:r>
            <a:r>
              <a:rPr lang="en-US" smtClean="0">
                <a:latin typeface="+mj-lt"/>
                <a:cs typeface="Arial"/>
              </a:rPr>
              <a:t>products.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21553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78767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Symmetric encryption, </a:t>
            </a:r>
            <a:r>
              <a:rPr lang="en-US" dirty="0" smtClean="0">
                <a:cs typeface="Arial"/>
              </a:rPr>
              <a:t>or single-key encryption</a:t>
            </a:r>
            <a:r>
              <a:rPr lang="en-US" dirty="0">
                <a:cs typeface="Arial"/>
              </a:rPr>
              <a:t>, was the only type of encryption in use prior to the development of </a:t>
            </a:r>
            <a:r>
              <a:rPr lang="en-US" dirty="0" smtClean="0">
                <a:cs typeface="Arial"/>
              </a:rPr>
              <a:t>public key encryption </a:t>
            </a:r>
            <a:r>
              <a:rPr lang="en-US" dirty="0">
                <a:cs typeface="Arial"/>
              </a:rPr>
              <a:t>in the 1970s.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Some Basic Terminology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Plaintext - original message </a:t>
            </a:r>
          </a:p>
          <a:p>
            <a:r>
              <a:rPr lang="en-US" dirty="0">
                <a:latin typeface="+mj-lt"/>
                <a:cs typeface="Arial"/>
              </a:rPr>
              <a:t>Ciphertext - coded message </a:t>
            </a:r>
          </a:p>
          <a:p>
            <a:r>
              <a:rPr lang="en-US" dirty="0">
                <a:latin typeface="+mj-lt"/>
                <a:cs typeface="Arial"/>
              </a:rPr>
              <a:t>Cipher - algorithm for transforming plaintext to ciphertext 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64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Key - info used in cipher known only to sender/receiver </a:t>
            </a:r>
          </a:p>
          <a:p>
            <a:r>
              <a:rPr lang="en-US" dirty="0">
                <a:latin typeface="+mj-lt"/>
                <a:cs typeface="Arial"/>
              </a:rPr>
              <a:t>Encipher (encrypt) - converting plaintext to ciphertext </a:t>
            </a:r>
          </a:p>
          <a:p>
            <a:r>
              <a:rPr lang="en-US" dirty="0">
                <a:latin typeface="+mj-lt"/>
                <a:cs typeface="Arial"/>
              </a:rPr>
              <a:t>Decipher (decrypt) - recovering ciphertext from plaintext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Cryptography - study of encryption principles/methods</a:t>
            </a:r>
          </a:p>
          <a:p>
            <a:r>
              <a:rPr lang="en-US" dirty="0">
                <a:latin typeface="+mj-lt"/>
                <a:cs typeface="Arial"/>
              </a:rPr>
              <a:t>Cryptanalysis (code breaking) - study of principles/methods of deciphering ciphertext without knowing key</a:t>
            </a:r>
          </a:p>
          <a:p>
            <a:r>
              <a:rPr lang="en-US" dirty="0">
                <a:latin typeface="+mj-lt"/>
                <a:cs typeface="Arial"/>
              </a:rPr>
              <a:t>Cryptology - field of both cryptography and cryptanalysis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Symmetric Encryption Principles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 symmetric encryption scheme has five ingredients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Plaintext</a:t>
            </a:r>
            <a:endParaRPr lang="en-US" sz="3200" b="1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This </a:t>
            </a:r>
            <a:r>
              <a:rPr lang="en-US" dirty="0">
                <a:latin typeface="+mj-lt"/>
                <a:cs typeface="Arial"/>
              </a:rPr>
              <a:t>is the original intelligible message or data that is fed into </a:t>
            </a:r>
            <a:r>
              <a:rPr lang="en-US" dirty="0" smtClean="0">
                <a:latin typeface="+mj-lt"/>
                <a:cs typeface="Arial"/>
              </a:rPr>
              <a:t>the algorithm </a:t>
            </a:r>
            <a:r>
              <a:rPr lang="en-US" dirty="0">
                <a:latin typeface="+mj-lt"/>
                <a:cs typeface="Arial"/>
              </a:rPr>
              <a:t>as input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Encryption Algorithm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performs </a:t>
            </a:r>
            <a:r>
              <a:rPr lang="en-US" dirty="0">
                <a:latin typeface="+mj-lt"/>
                <a:cs typeface="Arial"/>
              </a:rPr>
              <a:t>various </a:t>
            </a:r>
            <a:r>
              <a:rPr lang="en-US" dirty="0" smtClean="0">
                <a:latin typeface="+mj-lt"/>
                <a:cs typeface="Arial"/>
              </a:rPr>
              <a:t>substitutions and </a:t>
            </a:r>
            <a:r>
              <a:rPr lang="en-US" dirty="0">
                <a:latin typeface="+mj-lt"/>
                <a:cs typeface="Arial"/>
              </a:rPr>
              <a:t>transformations on the plaintext.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Basics Of Symmetric Encryption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588</Words>
  <Application>Microsoft Office PowerPoint</Application>
  <PresentationFormat>On-screen Show (4:3)</PresentationFormat>
  <Paragraphs>99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  <vt:lpstr>Basics Of Symmetric Encryption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1672</cp:revision>
  <cp:lastPrinted>2015-04-15T04:00:00Z</cp:lastPrinted>
  <dcterms:created xsi:type="dcterms:W3CDTF">2015-04-10T12:56:27Z</dcterms:created>
  <dcterms:modified xsi:type="dcterms:W3CDTF">2016-03-29T01:59:30Z</dcterms:modified>
</cp:coreProperties>
</file>