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354" r:id="rId5"/>
    <p:sldId id="355" r:id="rId6"/>
    <p:sldId id="356" r:id="rId7"/>
    <p:sldId id="359" r:id="rId8"/>
    <p:sldId id="357" r:id="rId9"/>
    <p:sldId id="358" r:id="rId10"/>
    <p:sldId id="360" r:id="rId11"/>
    <p:sldId id="361" r:id="rId12"/>
    <p:sldId id="362" r:id="rId13"/>
    <p:sldId id="363" r:id="rId14"/>
    <p:sldId id="365" r:id="rId15"/>
    <p:sldId id="366" r:id="rId16"/>
    <p:sldId id="364" r:id="rId17"/>
    <p:sldId id="367" r:id="rId18"/>
    <p:sldId id="368" r:id="rId19"/>
    <p:sldId id="369" r:id="rId20"/>
    <p:sldId id="353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Counter Mode,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Output Feedback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Mode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69842"/>
          </a:xfrm>
        </p:spPr>
        <p:txBody>
          <a:bodyPr>
            <a:noAutofit/>
          </a:bodyPr>
          <a:lstStyle/>
          <a:p>
            <a:r>
              <a:rPr lang="en-US" dirty="0" smtClean="0"/>
              <a:t>An </a:t>
            </a:r>
            <a:r>
              <a:rPr lang="en-US" dirty="0"/>
              <a:t>advantage of the OFB method is that bit errors in transmission do </a:t>
            </a:r>
            <a:r>
              <a:rPr lang="en-US" dirty="0" smtClean="0"/>
              <a:t>not propagate.</a:t>
            </a:r>
          </a:p>
          <a:p>
            <a:r>
              <a:rPr lang="en-US" dirty="0">
                <a:latin typeface="+mj-lt"/>
              </a:rPr>
              <a:t>The disadvantage of OFB is that it is more vulnerable to a message </a:t>
            </a:r>
            <a:r>
              <a:rPr lang="en-US" dirty="0" smtClean="0">
                <a:latin typeface="+mj-lt"/>
              </a:rPr>
              <a:t>stream modification </a:t>
            </a:r>
            <a:r>
              <a:rPr lang="en-US" dirty="0">
                <a:latin typeface="+mj-lt"/>
              </a:rPr>
              <a:t>attack than is CFB.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60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Counter Mode</a:t>
            </a:r>
          </a:p>
          <a:p>
            <a:r>
              <a:rPr lang="en-US" dirty="0" smtClean="0">
                <a:latin typeface="+mj-lt"/>
              </a:rPr>
              <a:t>Employed in applications to ATM </a:t>
            </a:r>
            <a:r>
              <a:rPr lang="en-US" dirty="0">
                <a:latin typeface="+mj-lt"/>
              </a:rPr>
              <a:t>(asynchronous transfer mode</a:t>
            </a:r>
            <a:r>
              <a:rPr lang="en-US" dirty="0" smtClean="0">
                <a:latin typeface="+mj-lt"/>
              </a:rPr>
              <a:t>), </a:t>
            </a:r>
            <a:r>
              <a:rPr lang="en-US" dirty="0">
                <a:latin typeface="+mj-lt"/>
              </a:rPr>
              <a:t>network security and </a:t>
            </a:r>
            <a:r>
              <a:rPr lang="en-US" dirty="0" err="1">
                <a:latin typeface="+mj-lt"/>
              </a:rPr>
              <a:t>IPSec</a:t>
            </a:r>
            <a:r>
              <a:rPr lang="en-US" dirty="0">
                <a:latin typeface="+mj-lt"/>
              </a:rPr>
              <a:t> (IP security</a:t>
            </a:r>
            <a:r>
              <a:rPr lang="en-US" dirty="0" smtClean="0">
                <a:latin typeface="+mj-lt"/>
              </a:rPr>
              <a:t>).</a:t>
            </a:r>
          </a:p>
          <a:p>
            <a:r>
              <a:rPr lang="en-US" dirty="0" smtClean="0"/>
              <a:t>A </a:t>
            </a:r>
            <a:r>
              <a:rPr lang="en-US" dirty="0"/>
              <a:t>counter equal to the plaintext block </a:t>
            </a:r>
            <a:r>
              <a:rPr lang="en-US" dirty="0" smtClean="0"/>
              <a:t>size is used in this mode.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0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counter value must </a:t>
            </a:r>
            <a:r>
              <a:rPr lang="en-US" dirty="0" smtClean="0"/>
              <a:t>be different </a:t>
            </a:r>
            <a:r>
              <a:rPr lang="en-US" dirty="0"/>
              <a:t>for each plaintext block that is encrypted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Typically</a:t>
            </a:r>
            <a:r>
              <a:rPr lang="en-US" dirty="0"/>
              <a:t>, the counter is </a:t>
            </a:r>
            <a:r>
              <a:rPr lang="en-US" dirty="0" smtClean="0"/>
              <a:t>initialized to </a:t>
            </a:r>
            <a:r>
              <a:rPr lang="en-US" dirty="0"/>
              <a:t>some value and then incremented by 1 for each subsequent </a:t>
            </a:r>
            <a:r>
              <a:rPr lang="en-US" dirty="0" smtClean="0"/>
              <a:t>block </a:t>
            </a:r>
            <a:r>
              <a:rPr lang="en-US" dirty="0"/>
              <a:t>(modulo 2</a:t>
            </a:r>
            <a:r>
              <a:rPr lang="en-US" i="1" baseline="30000" dirty="0"/>
              <a:t>b</a:t>
            </a:r>
            <a:r>
              <a:rPr lang="en-US" dirty="0"/>
              <a:t>, where </a:t>
            </a:r>
            <a:r>
              <a:rPr lang="en-US" i="1" dirty="0"/>
              <a:t>b </a:t>
            </a:r>
            <a:r>
              <a:rPr lang="en-US" dirty="0" smtClean="0"/>
              <a:t>is </a:t>
            </a:r>
            <a:r>
              <a:rPr lang="en-US" dirty="0"/>
              <a:t>block size)</a:t>
            </a:r>
            <a:r>
              <a:rPr lang="en-US" dirty="0" smtClean="0"/>
              <a:t>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3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/>
              <a:t>For encryption, the counter is encrypted and </a:t>
            </a:r>
            <a:r>
              <a:rPr lang="en-US" dirty="0" smtClean="0"/>
              <a:t>then </a:t>
            </a:r>
            <a:r>
              <a:rPr lang="en-US" dirty="0" err="1" smtClean="0"/>
              <a:t>XORed</a:t>
            </a:r>
            <a:r>
              <a:rPr lang="en-US" dirty="0" smtClean="0"/>
              <a:t> </a:t>
            </a:r>
            <a:r>
              <a:rPr lang="en-US" dirty="0"/>
              <a:t>with the plaintext block to produce the ciphertext </a:t>
            </a:r>
            <a:r>
              <a:rPr lang="en-US" dirty="0" smtClean="0"/>
              <a:t>block.</a:t>
            </a:r>
          </a:p>
          <a:p>
            <a:r>
              <a:rPr lang="en-US" dirty="0" smtClean="0"/>
              <a:t>There </a:t>
            </a:r>
            <a:r>
              <a:rPr lang="en-US" dirty="0"/>
              <a:t>is no chaining.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35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86" y="1280433"/>
            <a:ext cx="7503885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05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/>
              <a:t>For decryption, the same sequence of counter values is used, with </a:t>
            </a:r>
            <a:r>
              <a:rPr lang="en-US" dirty="0" smtClean="0"/>
              <a:t>each encrypted </a:t>
            </a:r>
            <a:r>
              <a:rPr lang="en-US" dirty="0"/>
              <a:t>counter </a:t>
            </a:r>
            <a:r>
              <a:rPr lang="en-US" dirty="0" err="1"/>
              <a:t>XORed</a:t>
            </a:r>
            <a:r>
              <a:rPr lang="en-US" dirty="0"/>
              <a:t> with a ciphertext block to recover the </a:t>
            </a:r>
            <a:r>
              <a:rPr lang="en-US" dirty="0" smtClean="0"/>
              <a:t>corresponding plaintext </a:t>
            </a:r>
            <a:r>
              <a:rPr lang="en-US" dirty="0"/>
              <a:t>block.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46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42" y="1289731"/>
            <a:ext cx="7620001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0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Advantages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o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f Counter Mode:</a:t>
            </a:r>
          </a:p>
          <a:p>
            <a:r>
              <a:rPr lang="en-US" b="1" dirty="0"/>
              <a:t>Preprocessing</a:t>
            </a:r>
          </a:p>
          <a:p>
            <a:r>
              <a:rPr lang="en-US" dirty="0" smtClean="0"/>
              <a:t>when </a:t>
            </a:r>
            <a:r>
              <a:rPr lang="en-US" dirty="0"/>
              <a:t>the plaintext or ciphertext input is presented, the only computation is a series of XORs, greatly enhancing </a:t>
            </a:r>
            <a:r>
              <a:rPr lang="en-US" dirty="0" smtClean="0"/>
              <a:t>throughput.</a:t>
            </a:r>
            <a:endParaRPr lang="en-US" dirty="0"/>
          </a:p>
          <a:p>
            <a:endParaRPr lang="en-US" dirty="0">
              <a:latin typeface="+mj-lt"/>
            </a:endParaRPr>
          </a:p>
          <a:p>
            <a:endParaRPr lang="en-US" dirty="0" smtClean="0"/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63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b="1" dirty="0"/>
              <a:t>Random access</a:t>
            </a:r>
          </a:p>
          <a:p>
            <a:r>
              <a:rPr lang="en-US" dirty="0"/>
              <a:t>The </a:t>
            </a:r>
            <a:r>
              <a:rPr lang="en-US" dirty="0" err="1"/>
              <a:t>ith</a:t>
            </a:r>
            <a:r>
              <a:rPr lang="en-US" dirty="0"/>
              <a:t> block of plaintext or ciphertext can be processed in random-access fashion</a:t>
            </a:r>
          </a:p>
          <a:p>
            <a:r>
              <a:rPr lang="en-US" b="1" dirty="0"/>
              <a:t>Provable security</a:t>
            </a:r>
          </a:p>
          <a:p>
            <a:r>
              <a:rPr lang="en-US" dirty="0" smtClean="0"/>
              <a:t>CTR can be shown to be at </a:t>
            </a:r>
            <a:r>
              <a:rPr lang="en-US" dirty="0"/>
              <a:t>least as secure as the other </a:t>
            </a:r>
            <a:r>
              <a:rPr lang="en-US" dirty="0" smtClean="0"/>
              <a:t>modes.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30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b="1" dirty="0"/>
              <a:t>Hardware </a:t>
            </a:r>
            <a:r>
              <a:rPr lang="en-US" b="1" dirty="0" smtClean="0"/>
              <a:t>efficiency</a:t>
            </a:r>
            <a:endParaRPr lang="en-US" b="1" dirty="0"/>
          </a:p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Encryption/decryption can be done in parallel on multiple blocks of plaintext or ciphertext</a:t>
            </a:r>
            <a:endParaRPr lang="en-US" dirty="0"/>
          </a:p>
          <a:p>
            <a:r>
              <a:rPr lang="en-US" b="1" dirty="0"/>
              <a:t>Software efficiency</a:t>
            </a:r>
          </a:p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Processors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that support parallel features can be effectively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utilized.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counter and output feedback modes.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b="1" dirty="0"/>
              <a:t>Simplicity</a:t>
            </a:r>
          </a:p>
          <a:p>
            <a:r>
              <a:rPr lang="en-US" dirty="0"/>
              <a:t>Requires only the implementation of the encryption algorithm and not the decryption algorithm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6304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/>
              <a:t>W. Stallings, “</a:t>
            </a:r>
            <a:r>
              <a:rPr lang="en-US" i="1" dirty="0" smtClean="0"/>
              <a:t>Crypto. </a:t>
            </a:r>
            <a:r>
              <a:rPr lang="en-US" i="1" dirty="0"/>
              <a:t>and Network Security Principles and Practice</a:t>
            </a:r>
            <a:r>
              <a:rPr lang="en-US" dirty="0"/>
              <a:t>”, Pearson Education, 2014</a:t>
            </a:r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Electronic Codebook Mode (ECB)</a:t>
            </a:r>
          </a:p>
          <a:p>
            <a:r>
              <a:rPr lang="en-US" dirty="0">
                <a:latin typeface="+mj-lt"/>
              </a:rPr>
              <a:t>Cipher Block Chaining Mode (CBC)</a:t>
            </a:r>
          </a:p>
          <a:p>
            <a:r>
              <a:rPr lang="en-US" dirty="0">
                <a:latin typeface="+mj-lt"/>
              </a:rPr>
              <a:t>Cipher Feedback Mode (CFB)</a:t>
            </a:r>
          </a:p>
          <a:p>
            <a:r>
              <a:rPr lang="en-US" dirty="0">
                <a:latin typeface="+mj-lt"/>
              </a:rPr>
              <a:t>Output Feedback (OFB)</a:t>
            </a:r>
          </a:p>
          <a:p>
            <a:r>
              <a:rPr lang="en-US" dirty="0">
                <a:latin typeface="+mj-lt"/>
              </a:rPr>
              <a:t>Counter Mode (CTR</a:t>
            </a:r>
            <a:r>
              <a:rPr lang="en-US" dirty="0" smtClean="0">
                <a:latin typeface="+mj-lt"/>
              </a:rPr>
              <a:t>)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67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Output Feedback Mode</a:t>
            </a:r>
          </a:p>
          <a:p>
            <a:r>
              <a:rPr lang="en-US" dirty="0">
                <a:latin typeface="+mj-lt"/>
              </a:rPr>
              <a:t>S</a:t>
            </a:r>
            <a:r>
              <a:rPr lang="en-US" dirty="0" smtClean="0">
                <a:latin typeface="+mj-lt"/>
              </a:rPr>
              <a:t>imilar </a:t>
            </a:r>
            <a:r>
              <a:rPr lang="en-US" dirty="0">
                <a:latin typeface="+mj-lt"/>
              </a:rPr>
              <a:t>in structure to that of </a:t>
            </a:r>
            <a:r>
              <a:rPr lang="en-US" dirty="0" smtClean="0">
                <a:latin typeface="+mj-lt"/>
              </a:rPr>
              <a:t>CFB.</a:t>
            </a:r>
          </a:p>
          <a:p>
            <a:r>
              <a:rPr lang="en-US" dirty="0"/>
              <a:t>For OFB</a:t>
            </a:r>
            <a:r>
              <a:rPr lang="en-US" dirty="0" smtClean="0"/>
              <a:t>, the </a:t>
            </a:r>
            <a:r>
              <a:rPr lang="en-US" dirty="0"/>
              <a:t>output of </a:t>
            </a:r>
            <a:r>
              <a:rPr lang="en-US" dirty="0" smtClean="0"/>
              <a:t> </a:t>
            </a:r>
            <a:r>
              <a:rPr lang="en-US" dirty="0"/>
              <a:t>encryption function is fed back to become the input for </a:t>
            </a:r>
            <a:r>
              <a:rPr lang="en-US" dirty="0" smtClean="0"/>
              <a:t>encrypting the </a:t>
            </a:r>
            <a:r>
              <a:rPr lang="en-US" dirty="0"/>
              <a:t>next block of </a:t>
            </a:r>
            <a:r>
              <a:rPr lang="en-US" dirty="0" smtClean="0"/>
              <a:t>plaintext.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57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69842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OFB </a:t>
            </a:r>
            <a:r>
              <a:rPr lang="en-US" dirty="0"/>
              <a:t>mode operates on full blocks of plaintext and ciphertext, whereas CFB </a:t>
            </a:r>
            <a:r>
              <a:rPr lang="en-US" dirty="0" smtClean="0"/>
              <a:t>operates on </a:t>
            </a:r>
            <a:r>
              <a:rPr lang="en-US" dirty="0"/>
              <a:t>an </a:t>
            </a:r>
            <a:r>
              <a:rPr lang="en-US" i="1" dirty="0"/>
              <a:t>s</a:t>
            </a:r>
            <a:r>
              <a:rPr lang="en-US" dirty="0"/>
              <a:t>-bit subset.</a:t>
            </a:r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45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69842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OFB mode requires </a:t>
            </a:r>
            <a:r>
              <a:rPr lang="en-US" dirty="0" smtClean="0"/>
              <a:t>a nonce; an initialization vector, unique </a:t>
            </a:r>
            <a:r>
              <a:rPr lang="en-US" dirty="0"/>
              <a:t>to </a:t>
            </a:r>
            <a:r>
              <a:rPr lang="en-US" dirty="0" smtClean="0"/>
              <a:t>each execution </a:t>
            </a:r>
            <a:r>
              <a:rPr lang="en-US" dirty="0"/>
              <a:t>of the encryption operation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Sequence of encryption </a:t>
            </a:r>
            <a:r>
              <a:rPr lang="en-US" dirty="0"/>
              <a:t>output </a:t>
            </a:r>
            <a:r>
              <a:rPr lang="en-US" dirty="0" smtClean="0"/>
              <a:t>blocks depends </a:t>
            </a:r>
            <a:r>
              <a:rPr lang="en-US" dirty="0"/>
              <a:t>only on the key and the </a:t>
            </a:r>
            <a:r>
              <a:rPr lang="en-US" dirty="0" smtClean="0"/>
              <a:t>IV  </a:t>
            </a:r>
            <a:r>
              <a:rPr lang="en-US" dirty="0"/>
              <a:t>and </a:t>
            </a:r>
            <a:r>
              <a:rPr lang="en-US" dirty="0" smtClean="0"/>
              <a:t>not on </a:t>
            </a:r>
            <a:r>
              <a:rPr lang="en-US" dirty="0"/>
              <a:t>plaintext.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99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86" y="1494971"/>
            <a:ext cx="7532914" cy="467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98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Counter Mode, Output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8" y="1524000"/>
            <a:ext cx="7402285" cy="462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85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6900</TotalTime>
  <Words>592</Words>
  <Application>Microsoft Office PowerPoint</Application>
  <PresentationFormat>On-screen Show (4:3)</PresentationFormat>
  <Paragraphs>84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  <vt:lpstr>Counter Mode, Output Feedback Mode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2879</cp:revision>
  <cp:lastPrinted>2015-04-15T04:00:00Z</cp:lastPrinted>
  <dcterms:created xsi:type="dcterms:W3CDTF">2015-04-10T12:56:27Z</dcterms:created>
  <dcterms:modified xsi:type="dcterms:W3CDTF">2016-04-14T06:59:01Z</dcterms:modified>
</cp:coreProperties>
</file>